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79" r:id="rId2"/>
    <p:sldId id="280" r:id="rId3"/>
    <p:sldId id="281" r:id="rId4"/>
    <p:sldId id="282" r:id="rId5"/>
    <p:sldId id="283" r:id="rId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8"/>
    <a:srgbClr val="1567AF"/>
    <a:srgbClr val="4B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A60C5-58AB-4DEF-9DB7-5F6B709C51B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66ADBD0-0ECD-4A71-BB0B-C99D9BC4C60D}">
      <dgm:prSet phldrT="[Text]"/>
      <dgm:spPr/>
      <dgm:t>
        <a:bodyPr/>
        <a:lstStyle/>
        <a:p>
          <a:r>
            <a:rPr lang="de-DE" dirty="0"/>
            <a:t>Ausfüllen</a:t>
          </a:r>
        </a:p>
      </dgm:t>
    </dgm:pt>
    <dgm:pt modelId="{5C8E3F27-0925-4CF4-AF8E-C1CFBBBDADA7}" type="parTrans" cxnId="{91CA0E6E-62E6-40D4-BCD3-8315369F12BA}">
      <dgm:prSet/>
      <dgm:spPr/>
      <dgm:t>
        <a:bodyPr/>
        <a:lstStyle/>
        <a:p>
          <a:endParaRPr lang="de-DE"/>
        </a:p>
      </dgm:t>
    </dgm:pt>
    <dgm:pt modelId="{38505548-762C-4A85-AD45-5ACC7BA2D67C}" type="sibTrans" cxnId="{91CA0E6E-62E6-40D4-BCD3-8315369F12BA}">
      <dgm:prSet/>
      <dgm:spPr/>
      <dgm:t>
        <a:bodyPr/>
        <a:lstStyle/>
        <a:p>
          <a:endParaRPr lang="de-DE"/>
        </a:p>
      </dgm:t>
    </dgm:pt>
    <dgm:pt modelId="{636CAC71-DCD1-40EF-8D4A-AA93059F4D9F}">
      <dgm:prSet phldrT="[Text]"/>
      <dgm:spPr/>
      <dgm:t>
        <a:bodyPr/>
        <a:lstStyle/>
        <a:p>
          <a:r>
            <a:rPr lang="de-DE" dirty="0"/>
            <a:t>Einreichen bei CISO</a:t>
          </a:r>
        </a:p>
      </dgm:t>
    </dgm:pt>
    <dgm:pt modelId="{436C2869-88D0-41EC-AE03-1EC047329295}" type="parTrans" cxnId="{13579C1A-159F-493D-BF5C-344AEA0DFF58}">
      <dgm:prSet/>
      <dgm:spPr/>
      <dgm:t>
        <a:bodyPr/>
        <a:lstStyle/>
        <a:p>
          <a:endParaRPr lang="de-DE"/>
        </a:p>
      </dgm:t>
    </dgm:pt>
    <dgm:pt modelId="{26EE4B7B-664C-4290-8507-0BD0E198DF49}" type="sibTrans" cxnId="{13579C1A-159F-493D-BF5C-344AEA0DFF58}">
      <dgm:prSet/>
      <dgm:spPr/>
      <dgm:t>
        <a:bodyPr/>
        <a:lstStyle/>
        <a:p>
          <a:endParaRPr lang="de-DE"/>
        </a:p>
      </dgm:t>
    </dgm:pt>
    <dgm:pt modelId="{12BBE763-5D34-4387-8E88-DF40DE3B0309}">
      <dgm:prSet phldrT="[Text]"/>
      <dgm:spPr/>
      <dgm:t>
        <a:bodyPr/>
        <a:lstStyle/>
        <a:p>
          <a:r>
            <a:rPr lang="de-DE" dirty="0"/>
            <a:t>Beurteilen</a:t>
          </a:r>
        </a:p>
      </dgm:t>
    </dgm:pt>
    <dgm:pt modelId="{5B014FE0-F604-450B-B9CE-C7C76532F664}" type="parTrans" cxnId="{57056E71-0A2D-49EB-9EF0-23C5C5A51D90}">
      <dgm:prSet/>
      <dgm:spPr/>
      <dgm:t>
        <a:bodyPr/>
        <a:lstStyle/>
        <a:p>
          <a:endParaRPr lang="de-DE"/>
        </a:p>
      </dgm:t>
    </dgm:pt>
    <dgm:pt modelId="{DB2D96EE-9E4A-49E1-B7B6-0116BE9AE71D}" type="sibTrans" cxnId="{57056E71-0A2D-49EB-9EF0-23C5C5A51D90}">
      <dgm:prSet/>
      <dgm:spPr/>
      <dgm:t>
        <a:bodyPr/>
        <a:lstStyle/>
        <a:p>
          <a:endParaRPr lang="de-DE"/>
        </a:p>
      </dgm:t>
    </dgm:pt>
    <dgm:pt modelId="{AD9A5F55-78B7-4F64-A87A-8A76CB3A8430}">
      <dgm:prSet phldrT="[Text]"/>
      <dgm:spPr/>
      <dgm:t>
        <a:bodyPr/>
        <a:lstStyle/>
        <a:p>
          <a:r>
            <a:rPr lang="de-DE" dirty="0"/>
            <a:t>Abnahme &amp; Ablage</a:t>
          </a:r>
        </a:p>
      </dgm:t>
    </dgm:pt>
    <dgm:pt modelId="{D57651A8-F4FC-44A3-8B5E-8A8FE5678CB1}" type="parTrans" cxnId="{625072BB-39EF-4098-93E3-AD707DD1A00A}">
      <dgm:prSet/>
      <dgm:spPr/>
      <dgm:t>
        <a:bodyPr/>
        <a:lstStyle/>
        <a:p>
          <a:endParaRPr lang="de-DE"/>
        </a:p>
      </dgm:t>
    </dgm:pt>
    <dgm:pt modelId="{6585CC9F-510C-47DB-9CFE-AC3198F939CD}" type="sibTrans" cxnId="{625072BB-39EF-4098-93E3-AD707DD1A00A}">
      <dgm:prSet/>
      <dgm:spPr/>
      <dgm:t>
        <a:bodyPr/>
        <a:lstStyle/>
        <a:p>
          <a:endParaRPr lang="de-DE"/>
        </a:p>
      </dgm:t>
    </dgm:pt>
    <dgm:pt modelId="{12A0DD69-92D4-4137-83B3-2E2C16304C52}">
      <dgm:prSet phldrT="[Text]"/>
      <dgm:spPr/>
      <dgm:t>
        <a:bodyPr/>
        <a:lstStyle/>
        <a:p>
          <a:r>
            <a:rPr lang="de-DE" dirty="0"/>
            <a:t>Umsetzen</a:t>
          </a:r>
        </a:p>
      </dgm:t>
    </dgm:pt>
    <dgm:pt modelId="{C4888BFF-23EB-4DE5-8C80-483BBF5DE59C}" type="parTrans" cxnId="{01DF2F0E-92FF-4791-84A4-A02366D9DF33}">
      <dgm:prSet/>
      <dgm:spPr/>
      <dgm:t>
        <a:bodyPr/>
        <a:lstStyle/>
        <a:p>
          <a:endParaRPr lang="de-DE"/>
        </a:p>
      </dgm:t>
    </dgm:pt>
    <dgm:pt modelId="{A99EA54B-292A-44EB-9051-B91F01825185}" type="sibTrans" cxnId="{01DF2F0E-92FF-4791-84A4-A02366D9DF33}">
      <dgm:prSet/>
      <dgm:spPr/>
      <dgm:t>
        <a:bodyPr/>
        <a:lstStyle/>
        <a:p>
          <a:endParaRPr lang="de-DE"/>
        </a:p>
      </dgm:t>
    </dgm:pt>
    <dgm:pt modelId="{C21805EC-B4C5-4F73-AC36-72D8515E1E29}" type="pres">
      <dgm:prSet presAssocID="{203A60C5-58AB-4DEF-9DB7-5F6B709C51BF}" presName="Name0" presStyleCnt="0">
        <dgm:presLayoutVars>
          <dgm:dir/>
          <dgm:animLvl val="lvl"/>
          <dgm:resizeHandles val="exact"/>
        </dgm:presLayoutVars>
      </dgm:prSet>
      <dgm:spPr/>
    </dgm:pt>
    <dgm:pt modelId="{F8CFB130-4EDA-4B9A-9007-D107A12AF9E0}" type="pres">
      <dgm:prSet presAssocID="{666ADBD0-0ECD-4A71-BB0B-C99D9BC4C60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86B7C70-0D4E-4070-AA10-B617E4A6645F}" type="pres">
      <dgm:prSet presAssocID="{38505548-762C-4A85-AD45-5ACC7BA2D67C}" presName="parTxOnlySpace" presStyleCnt="0"/>
      <dgm:spPr/>
    </dgm:pt>
    <dgm:pt modelId="{FB215246-583B-4D5B-958C-35991D392810}" type="pres">
      <dgm:prSet presAssocID="{636CAC71-DCD1-40EF-8D4A-AA93059F4D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4E526F-8A09-48F5-9AD4-C9120C26A044}" type="pres">
      <dgm:prSet presAssocID="{26EE4B7B-664C-4290-8507-0BD0E198DF49}" presName="parTxOnlySpace" presStyleCnt="0"/>
      <dgm:spPr/>
    </dgm:pt>
    <dgm:pt modelId="{8FF6A24C-CFFA-4FB5-9394-63152DB21744}" type="pres">
      <dgm:prSet presAssocID="{12BBE763-5D34-4387-8E88-DF40DE3B030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28F172-51BD-46CE-8E6E-653BA719AEB5}" type="pres">
      <dgm:prSet presAssocID="{DB2D96EE-9E4A-49E1-B7B6-0116BE9AE71D}" presName="parTxOnlySpace" presStyleCnt="0"/>
      <dgm:spPr/>
    </dgm:pt>
    <dgm:pt modelId="{76F170F9-1A8E-474B-8E7D-9356A3826ADB}" type="pres">
      <dgm:prSet presAssocID="{AD9A5F55-78B7-4F64-A87A-8A76CB3A8430}" presName="parTxOnly" presStyleLbl="node1" presStyleIdx="3" presStyleCnt="5" custLinFactNeighborY="-153">
        <dgm:presLayoutVars>
          <dgm:chMax val="0"/>
          <dgm:chPref val="0"/>
          <dgm:bulletEnabled val="1"/>
        </dgm:presLayoutVars>
      </dgm:prSet>
      <dgm:spPr/>
    </dgm:pt>
    <dgm:pt modelId="{96690FBA-F5E0-4F4E-99B7-E8730E5244F7}" type="pres">
      <dgm:prSet presAssocID="{6585CC9F-510C-47DB-9CFE-AC3198F939CD}" presName="parTxOnlySpace" presStyleCnt="0"/>
      <dgm:spPr/>
    </dgm:pt>
    <dgm:pt modelId="{CF4F5BC9-B64B-41BB-A870-4306321C5F69}" type="pres">
      <dgm:prSet presAssocID="{12A0DD69-92D4-4137-83B3-2E2C16304C5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D8FA702-9567-4605-93C5-23B97C909F65}" type="presOf" srcId="{666ADBD0-0ECD-4A71-BB0B-C99D9BC4C60D}" destId="{F8CFB130-4EDA-4B9A-9007-D107A12AF9E0}" srcOrd="0" destOrd="0" presId="urn:microsoft.com/office/officeart/2005/8/layout/chevron1"/>
    <dgm:cxn modelId="{01DF2F0E-92FF-4791-84A4-A02366D9DF33}" srcId="{203A60C5-58AB-4DEF-9DB7-5F6B709C51BF}" destId="{12A0DD69-92D4-4137-83B3-2E2C16304C52}" srcOrd="4" destOrd="0" parTransId="{C4888BFF-23EB-4DE5-8C80-483BBF5DE59C}" sibTransId="{A99EA54B-292A-44EB-9051-B91F01825185}"/>
    <dgm:cxn modelId="{13579C1A-159F-493D-BF5C-344AEA0DFF58}" srcId="{203A60C5-58AB-4DEF-9DB7-5F6B709C51BF}" destId="{636CAC71-DCD1-40EF-8D4A-AA93059F4D9F}" srcOrd="1" destOrd="0" parTransId="{436C2869-88D0-41EC-AE03-1EC047329295}" sibTransId="{26EE4B7B-664C-4290-8507-0BD0E198DF49}"/>
    <dgm:cxn modelId="{27EC6E5B-9249-4AF7-9C5A-2C203D6563A5}" type="presOf" srcId="{AD9A5F55-78B7-4F64-A87A-8A76CB3A8430}" destId="{76F170F9-1A8E-474B-8E7D-9356A3826ADB}" srcOrd="0" destOrd="0" presId="urn:microsoft.com/office/officeart/2005/8/layout/chevron1"/>
    <dgm:cxn modelId="{91CA0E6E-62E6-40D4-BCD3-8315369F12BA}" srcId="{203A60C5-58AB-4DEF-9DB7-5F6B709C51BF}" destId="{666ADBD0-0ECD-4A71-BB0B-C99D9BC4C60D}" srcOrd="0" destOrd="0" parTransId="{5C8E3F27-0925-4CF4-AF8E-C1CFBBBDADA7}" sibTransId="{38505548-762C-4A85-AD45-5ACC7BA2D67C}"/>
    <dgm:cxn modelId="{57056E71-0A2D-49EB-9EF0-23C5C5A51D90}" srcId="{203A60C5-58AB-4DEF-9DB7-5F6B709C51BF}" destId="{12BBE763-5D34-4387-8E88-DF40DE3B0309}" srcOrd="2" destOrd="0" parTransId="{5B014FE0-F604-450B-B9CE-C7C76532F664}" sibTransId="{DB2D96EE-9E4A-49E1-B7B6-0116BE9AE71D}"/>
    <dgm:cxn modelId="{72E4209C-93CF-4381-862C-83439CF93C4D}" type="presOf" srcId="{636CAC71-DCD1-40EF-8D4A-AA93059F4D9F}" destId="{FB215246-583B-4D5B-958C-35991D392810}" srcOrd="0" destOrd="0" presId="urn:microsoft.com/office/officeart/2005/8/layout/chevron1"/>
    <dgm:cxn modelId="{4A75D6AE-90DB-4EA4-8EC2-196EEE884C55}" type="presOf" srcId="{12A0DD69-92D4-4137-83B3-2E2C16304C52}" destId="{CF4F5BC9-B64B-41BB-A870-4306321C5F69}" srcOrd="0" destOrd="0" presId="urn:microsoft.com/office/officeart/2005/8/layout/chevron1"/>
    <dgm:cxn modelId="{625072BB-39EF-4098-93E3-AD707DD1A00A}" srcId="{203A60C5-58AB-4DEF-9DB7-5F6B709C51BF}" destId="{AD9A5F55-78B7-4F64-A87A-8A76CB3A8430}" srcOrd="3" destOrd="0" parTransId="{D57651A8-F4FC-44A3-8B5E-8A8FE5678CB1}" sibTransId="{6585CC9F-510C-47DB-9CFE-AC3198F939CD}"/>
    <dgm:cxn modelId="{A3CE58E7-CCEA-4522-9FE5-BB6355F180D1}" type="presOf" srcId="{12BBE763-5D34-4387-8E88-DF40DE3B0309}" destId="{8FF6A24C-CFFA-4FB5-9394-63152DB21744}" srcOrd="0" destOrd="0" presId="urn:microsoft.com/office/officeart/2005/8/layout/chevron1"/>
    <dgm:cxn modelId="{946CC0EE-CF9D-4844-A0D5-01DC18634FB9}" type="presOf" srcId="{203A60C5-58AB-4DEF-9DB7-5F6B709C51BF}" destId="{C21805EC-B4C5-4F73-AC36-72D8515E1E29}" srcOrd="0" destOrd="0" presId="urn:microsoft.com/office/officeart/2005/8/layout/chevron1"/>
    <dgm:cxn modelId="{C937A29F-81B1-4753-BEFC-139D0801E02E}" type="presParOf" srcId="{C21805EC-B4C5-4F73-AC36-72D8515E1E29}" destId="{F8CFB130-4EDA-4B9A-9007-D107A12AF9E0}" srcOrd="0" destOrd="0" presId="urn:microsoft.com/office/officeart/2005/8/layout/chevron1"/>
    <dgm:cxn modelId="{8D6E7021-09D8-4B1B-B4AB-FD1925AD5AB7}" type="presParOf" srcId="{C21805EC-B4C5-4F73-AC36-72D8515E1E29}" destId="{F86B7C70-0D4E-4070-AA10-B617E4A6645F}" srcOrd="1" destOrd="0" presId="urn:microsoft.com/office/officeart/2005/8/layout/chevron1"/>
    <dgm:cxn modelId="{856B4586-65E0-4497-AE7A-7A2F741F6E01}" type="presParOf" srcId="{C21805EC-B4C5-4F73-AC36-72D8515E1E29}" destId="{FB215246-583B-4D5B-958C-35991D392810}" srcOrd="2" destOrd="0" presId="urn:microsoft.com/office/officeart/2005/8/layout/chevron1"/>
    <dgm:cxn modelId="{906C5865-7E41-46C2-9AC6-91BAB14E23D7}" type="presParOf" srcId="{C21805EC-B4C5-4F73-AC36-72D8515E1E29}" destId="{604E526F-8A09-48F5-9AD4-C9120C26A044}" srcOrd="3" destOrd="0" presId="urn:microsoft.com/office/officeart/2005/8/layout/chevron1"/>
    <dgm:cxn modelId="{D8D296DB-6E53-4DCD-9EC6-9D87545CFAA2}" type="presParOf" srcId="{C21805EC-B4C5-4F73-AC36-72D8515E1E29}" destId="{8FF6A24C-CFFA-4FB5-9394-63152DB21744}" srcOrd="4" destOrd="0" presId="urn:microsoft.com/office/officeart/2005/8/layout/chevron1"/>
    <dgm:cxn modelId="{2E8AD1A8-839E-40E4-A146-ABDB8B760917}" type="presParOf" srcId="{C21805EC-B4C5-4F73-AC36-72D8515E1E29}" destId="{0928F172-51BD-46CE-8E6E-653BA719AEB5}" srcOrd="5" destOrd="0" presId="urn:microsoft.com/office/officeart/2005/8/layout/chevron1"/>
    <dgm:cxn modelId="{3D4CF8CB-1477-4022-A215-425D83264B24}" type="presParOf" srcId="{C21805EC-B4C5-4F73-AC36-72D8515E1E29}" destId="{76F170F9-1A8E-474B-8E7D-9356A3826ADB}" srcOrd="6" destOrd="0" presId="urn:microsoft.com/office/officeart/2005/8/layout/chevron1"/>
    <dgm:cxn modelId="{17DE23DB-EEC4-4E16-9523-9802D8CDBBE3}" type="presParOf" srcId="{C21805EC-B4C5-4F73-AC36-72D8515E1E29}" destId="{96690FBA-F5E0-4F4E-99B7-E8730E5244F7}" srcOrd="7" destOrd="0" presId="urn:microsoft.com/office/officeart/2005/8/layout/chevron1"/>
    <dgm:cxn modelId="{82A3B05F-BB12-47F9-AB90-1ED2FE0A3D1B}" type="presParOf" srcId="{C21805EC-B4C5-4F73-AC36-72D8515E1E29}" destId="{CF4F5BC9-B64B-41BB-A870-4306321C5F6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B130-4EDA-4B9A-9007-D107A12AF9E0}">
      <dsp:nvSpPr>
        <dsp:cNvPr id="0" name=""/>
        <dsp:cNvSpPr/>
      </dsp:nvSpPr>
      <dsp:spPr>
        <a:xfrm>
          <a:off x="977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Ausfüllen</a:t>
          </a:r>
        </a:p>
      </dsp:txBody>
      <dsp:txXfrm>
        <a:off x="175034" y="154620"/>
        <a:ext cx="522170" cy="348113"/>
      </dsp:txXfrm>
    </dsp:sp>
    <dsp:sp modelId="{FB215246-583B-4D5B-958C-35991D392810}">
      <dsp:nvSpPr>
        <dsp:cNvPr id="0" name=""/>
        <dsp:cNvSpPr/>
      </dsp:nvSpPr>
      <dsp:spPr>
        <a:xfrm>
          <a:off x="784233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Einreichen bei CISO</a:t>
          </a:r>
        </a:p>
      </dsp:txBody>
      <dsp:txXfrm>
        <a:off x="958290" y="154620"/>
        <a:ext cx="522170" cy="348113"/>
      </dsp:txXfrm>
    </dsp:sp>
    <dsp:sp modelId="{8FF6A24C-CFFA-4FB5-9394-63152DB21744}">
      <dsp:nvSpPr>
        <dsp:cNvPr id="0" name=""/>
        <dsp:cNvSpPr/>
      </dsp:nvSpPr>
      <dsp:spPr>
        <a:xfrm>
          <a:off x="1567489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Beurteilen</a:t>
          </a:r>
        </a:p>
      </dsp:txBody>
      <dsp:txXfrm>
        <a:off x="1741546" y="154620"/>
        <a:ext cx="522170" cy="348113"/>
      </dsp:txXfrm>
    </dsp:sp>
    <dsp:sp modelId="{76F170F9-1A8E-474B-8E7D-9356A3826ADB}">
      <dsp:nvSpPr>
        <dsp:cNvPr id="0" name=""/>
        <dsp:cNvSpPr/>
      </dsp:nvSpPr>
      <dsp:spPr>
        <a:xfrm>
          <a:off x="2350744" y="154088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Abnahme &amp; Ablage</a:t>
          </a:r>
        </a:p>
      </dsp:txBody>
      <dsp:txXfrm>
        <a:off x="2524801" y="154088"/>
        <a:ext cx="522170" cy="348113"/>
      </dsp:txXfrm>
    </dsp:sp>
    <dsp:sp modelId="{CF4F5BC9-B64B-41BB-A870-4306321C5F69}">
      <dsp:nvSpPr>
        <dsp:cNvPr id="0" name=""/>
        <dsp:cNvSpPr/>
      </dsp:nvSpPr>
      <dsp:spPr>
        <a:xfrm>
          <a:off x="3134000" y="154620"/>
          <a:ext cx="870283" cy="3481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Umsetzen</a:t>
          </a:r>
        </a:p>
      </dsp:txBody>
      <dsp:txXfrm>
        <a:off x="3308057" y="154620"/>
        <a:ext cx="522170" cy="348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1985DFD-B291-40FF-A90C-EBCA777F3DE3}" type="datetimeFigureOut">
              <a:rPr lang="de-DE"/>
              <a:pPr>
                <a:defRPr/>
              </a:pPr>
              <a:t>07.10.20</a:t>
            </a:fld>
            <a:endParaRPr lang="de-DE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noProof="0"/>
              <a:t>Bấm để chỉnh sửa kiểu văn bản của Bản cái</a:t>
            </a:r>
          </a:p>
          <a:p>
            <a:pPr lvl="1"/>
            <a:r>
              <a:rPr lang="vi-VN" noProof="0"/>
              <a:t>Mức hai</a:t>
            </a:r>
          </a:p>
          <a:p>
            <a:pPr lvl="2"/>
            <a:r>
              <a:rPr lang="vi-VN" noProof="0"/>
              <a:t>Mức ba</a:t>
            </a:r>
          </a:p>
          <a:p>
            <a:pPr lvl="3"/>
            <a:r>
              <a:rPr lang="vi-VN" noProof="0"/>
              <a:t>Mức bốn</a:t>
            </a:r>
          </a:p>
          <a:p>
            <a:pPr lvl="4"/>
            <a:r>
              <a:rPr lang="vi-VN" noProof="0"/>
              <a:t>Mức năm</a:t>
            </a:r>
            <a:endParaRPr lang="de-DE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C1AF46E-9F84-4E3A-AAE3-B3ECB8D3D72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6707-95B4-4FB6-9445-B51C79FFD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6707-95B4-4FB6-9445-B51C79FFD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9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1">
            <a:extLst>
              <a:ext uri="{FF2B5EF4-FFF2-40B4-BE49-F238E27FC236}">
                <a16:creationId xmlns:a16="http://schemas.microsoft.com/office/drawing/2014/main" id="{FA95B671-B7EF-42EF-8658-EE122BF2D547}"/>
              </a:ext>
            </a:extLst>
          </p:cNvPr>
          <p:cNvSpPr/>
          <p:nvPr userDrawn="1"/>
        </p:nvSpPr>
        <p:spPr>
          <a:xfrm>
            <a:off x="0" y="5756275"/>
            <a:ext cx="2433638" cy="110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Hình ảnh 8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ỗ dành sẵn cho Văn bản 17">
            <a:extLst>
              <a:ext uri="{FF2B5EF4-FFF2-40B4-BE49-F238E27FC236}">
                <a16:creationId xmlns:a16="http://schemas.microsoft.com/office/drawing/2014/main" id="{DB67BBE4-C12D-430A-B552-8A6F70EF0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99" y="5868919"/>
            <a:ext cx="7986002" cy="3683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2899827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0939DB24-CD98-44FC-BA19-19938C37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784830"/>
          </a:xfrm>
        </p:spPr>
        <p:txBody>
          <a:bodyPr/>
          <a:lstStyle>
            <a:lvl1pPr>
              <a:defRPr sz="5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7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89879427-7D6D-4812-9FB7-F1D8A86EC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700" y="1808164"/>
            <a:ext cx="4134118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Chỗ dành sẵn cho Văn bản 6">
            <a:extLst>
              <a:ext uri="{FF2B5EF4-FFF2-40B4-BE49-F238E27FC236}">
                <a16:creationId xmlns:a16="http://schemas.microsoft.com/office/drawing/2014/main" id="{D7E01DD0-B904-4F51-AF96-64EF2FB96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3567" y="1808163"/>
            <a:ext cx="4106101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1FBA9-1993-4241-9DC6-50649F7A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26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2" descr="Ảnh có chứa tòa nhà, cây, ngoài trời, hàng rào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Nhóm 11"/>
          <p:cNvGrpSpPr>
            <a:grpSpLocks/>
          </p:cNvGrpSpPr>
          <p:nvPr userDrawn="1"/>
        </p:nvGrpSpPr>
        <p:grpSpPr bwMode="auto">
          <a:xfrm>
            <a:off x="347663" y="673100"/>
            <a:ext cx="5643562" cy="5299075"/>
            <a:chOff x="495946" y="480447"/>
            <a:chExt cx="6238381" cy="5856538"/>
          </a:xfrm>
        </p:grpSpPr>
        <p:sp>
          <p:nvSpPr>
            <p:cNvPr id="5" name="Hình chữ nhật 7">
              <a:extLst>
                <a:ext uri="{FF2B5EF4-FFF2-40B4-BE49-F238E27FC236}">
                  <a16:creationId xmlns:a16="http://schemas.microsoft.com/office/drawing/2014/main" id="{257854FE-EDEA-449D-A274-73BEFE793F49}"/>
                </a:ext>
              </a:extLst>
            </p:cNvPr>
            <p:cNvSpPr/>
            <p:nvPr userDrawn="1"/>
          </p:nvSpPr>
          <p:spPr>
            <a:xfrm>
              <a:off x="495946" y="480447"/>
              <a:ext cx="6238381" cy="5856538"/>
            </a:xfrm>
            <a:prstGeom prst="rect">
              <a:avLst/>
            </a:prstGeom>
            <a:gradFill>
              <a:gsLst>
                <a:gs pos="0">
                  <a:srgbClr val="004E89"/>
                </a:gs>
                <a:gs pos="100000">
                  <a:srgbClr val="00A0D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" name="Nhóm 8"/>
            <p:cNvGrpSpPr>
              <a:grpSpLocks/>
            </p:cNvGrpSpPr>
            <p:nvPr userDrawn="1"/>
          </p:nvGrpSpPr>
          <p:grpSpPr bwMode="auto">
            <a:xfrm flipH="1">
              <a:off x="495947" y="480447"/>
              <a:ext cx="1793930" cy="5856538"/>
              <a:chOff x="10091311" y="1"/>
              <a:chExt cx="2100690" cy="6858000"/>
            </a:xfrm>
          </p:grpSpPr>
          <p:sp>
            <p:nvSpPr>
              <p:cNvPr id="7" name="Hình tự do: Hình 9"/>
              <p:cNvSpPr>
                <a:spLocks/>
              </p:cNvSpPr>
              <p:nvPr userDrawn="1"/>
            </p:nvSpPr>
            <p:spPr bwMode="auto">
              <a:xfrm>
                <a:off x="10091311" y="1"/>
                <a:ext cx="2096132" cy="6425103"/>
              </a:xfrm>
              <a:custGeom>
                <a:avLst/>
                <a:gdLst>
                  <a:gd name="T0" fmla="*/ 2103729 w 412470"/>
                  <a:gd name="T1" fmla="*/ 0 h 1264311"/>
                  <a:gd name="T2" fmla="*/ 671370 w 412470"/>
                  <a:gd name="T3" fmla="*/ 0 h 1264311"/>
                  <a:gd name="T4" fmla="*/ 0 w 412470"/>
                  <a:gd name="T5" fmla="*/ 1376158 h 1264311"/>
                  <a:gd name="T6" fmla="*/ 489097 w 412470"/>
                  <a:gd name="T7" fmla="*/ 4523395 h 1264311"/>
                  <a:gd name="T8" fmla="*/ 469349 w 412470"/>
                  <a:gd name="T9" fmla="*/ 4973001 h 1264311"/>
                  <a:gd name="T10" fmla="*/ 2103729 w 412470"/>
                  <a:gd name="T11" fmla="*/ 6432700 h 1264311"/>
                  <a:gd name="T12" fmla="*/ 2103729 w 412470"/>
                  <a:gd name="T13" fmla="*/ 0 h 12643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2470" h="1264311">
                    <a:moveTo>
                      <a:pt x="413965" y="0"/>
                    </a:moveTo>
                    <a:lnTo>
                      <a:pt x="132110" y="0"/>
                    </a:lnTo>
                    <a:cubicBezTo>
                      <a:pt x="50812" y="67549"/>
                      <a:pt x="0" y="163793"/>
                      <a:pt x="0" y="270796"/>
                    </a:cubicBezTo>
                    <a:cubicBezTo>
                      <a:pt x="0" y="422932"/>
                      <a:pt x="96243" y="682071"/>
                      <a:pt x="96243" y="890099"/>
                    </a:cubicBezTo>
                    <a:cubicBezTo>
                      <a:pt x="96243" y="913413"/>
                      <a:pt x="92656" y="953464"/>
                      <a:pt x="92357" y="978571"/>
                    </a:cubicBezTo>
                    <a:cubicBezTo>
                      <a:pt x="92357" y="1137282"/>
                      <a:pt x="236423" y="1265806"/>
                      <a:pt x="413965" y="1265806"/>
                    </a:cubicBezTo>
                    <a:lnTo>
                      <a:pt x="413965" y="0"/>
                    </a:lnTo>
                    <a:close/>
                  </a:path>
                </a:pathLst>
              </a:custGeom>
              <a:solidFill>
                <a:srgbClr val="00467F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97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de-CH"/>
              </a:p>
            </p:txBody>
          </p:sp>
          <p:sp>
            <p:nvSpPr>
              <p:cNvPr id="8" name="Hình tự do: Hình 10"/>
              <p:cNvSpPr>
                <a:spLocks/>
              </p:cNvSpPr>
              <p:nvPr userDrawn="1"/>
            </p:nvSpPr>
            <p:spPr bwMode="auto">
              <a:xfrm>
                <a:off x="11143935" y="5263118"/>
                <a:ext cx="1048066" cy="1594883"/>
              </a:xfrm>
              <a:custGeom>
                <a:avLst/>
                <a:gdLst>
                  <a:gd name="T0" fmla="*/ 1051105 w 206235"/>
                  <a:gd name="T1" fmla="*/ 0 h 313836"/>
                  <a:gd name="T2" fmla="*/ 0 w 206235"/>
                  <a:gd name="T3" fmla="*/ 1051105 h 313836"/>
                  <a:gd name="T4" fmla="*/ 154932 w 206235"/>
                  <a:gd name="T5" fmla="*/ 1599441 h 313836"/>
                  <a:gd name="T6" fmla="*/ 1052624 w 206235"/>
                  <a:gd name="T7" fmla="*/ 1599441 h 313836"/>
                  <a:gd name="T8" fmla="*/ 1052624 w 206235"/>
                  <a:gd name="T9" fmla="*/ 0 h 313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235" h="313836">
                    <a:moveTo>
                      <a:pt x="206833" y="0"/>
                    </a:moveTo>
                    <a:cubicBezTo>
                      <a:pt x="92656" y="0"/>
                      <a:pt x="0" y="92656"/>
                      <a:pt x="0" y="206833"/>
                    </a:cubicBezTo>
                    <a:cubicBezTo>
                      <a:pt x="0" y="246287"/>
                      <a:pt x="11059" y="283349"/>
                      <a:pt x="30487" y="314733"/>
                    </a:cubicBezTo>
                    <a:lnTo>
                      <a:pt x="207132" y="314733"/>
                    </a:lnTo>
                    <a:lnTo>
                      <a:pt x="207132" y="0"/>
                    </a:lnTo>
                    <a:lnTo>
                      <a:pt x="206833" y="0"/>
                    </a:lnTo>
                    <a:close/>
                  </a:path>
                </a:pathLst>
              </a:custGeom>
              <a:solidFill>
                <a:srgbClr val="00467F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97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de-CH"/>
              </a:p>
            </p:txBody>
          </p:sp>
        </p:grp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BFFE43D8-3F95-4AA5-B313-A5749908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6" y="1027009"/>
            <a:ext cx="5009335" cy="457971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5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Chỗ dành sẵn cho Bảng 6">
            <a:extLst>
              <a:ext uri="{FF2B5EF4-FFF2-40B4-BE49-F238E27FC236}">
                <a16:creationId xmlns:a16="http://schemas.microsoft.com/office/drawing/2014/main" id="{68A09DC9-2D3D-46BB-BD5B-9BDB50310522}"/>
              </a:ext>
            </a:extLst>
          </p:cNvPr>
          <p:cNvSpPr>
            <a:spLocks noGrp="1"/>
          </p:cNvSpPr>
          <p:nvPr>
            <p:ph type="tbl" sz="quarter" idx="34"/>
          </p:nvPr>
        </p:nvSpPr>
        <p:spPr>
          <a:xfrm>
            <a:off x="347663" y="1808162"/>
            <a:ext cx="8435390" cy="4370388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0478C-9B8B-454E-9E56-40218A87556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9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Đường nối Thẳng 6">
            <a:extLst>
              <a:ext uri="{FF2B5EF4-FFF2-40B4-BE49-F238E27FC236}">
                <a16:creationId xmlns:a16="http://schemas.microsoft.com/office/drawing/2014/main" id="{E0E7FB4C-AD87-4E43-95A2-9BF43139B8BA}"/>
              </a:ext>
            </a:extLst>
          </p:cNvPr>
          <p:cNvCxnSpPr>
            <a:cxnSpLocks/>
          </p:cNvCxnSpPr>
          <p:nvPr userDrawn="1"/>
        </p:nvCxnSpPr>
        <p:spPr>
          <a:xfrm>
            <a:off x="347663" y="2379663"/>
            <a:ext cx="843756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BC6C8BBD-BABA-40F3-A9A6-4D9DE05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Chỗ dành sẵn cho Bảng 3">
            <a:extLst>
              <a:ext uri="{FF2B5EF4-FFF2-40B4-BE49-F238E27FC236}">
                <a16:creationId xmlns:a16="http://schemas.microsoft.com/office/drawing/2014/main" id="{C26D7350-E7BF-418A-B197-401504E58E3B}"/>
              </a:ext>
            </a:extLst>
          </p:cNvPr>
          <p:cNvSpPr>
            <a:spLocks noGrp="1"/>
          </p:cNvSpPr>
          <p:nvPr>
            <p:ph type="tbl" sz="quarter" idx="50"/>
          </p:nvPr>
        </p:nvSpPr>
        <p:spPr>
          <a:xfrm>
            <a:off x="347664" y="2379111"/>
            <a:ext cx="8437562" cy="3799439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en-US" noProof="0" dirty="0"/>
          </a:p>
        </p:txBody>
      </p:sp>
      <p:sp>
        <p:nvSpPr>
          <p:cNvPr id="8" name="Chỗ dành sẵn cho Văn bản 32">
            <a:extLst>
              <a:ext uri="{FF2B5EF4-FFF2-40B4-BE49-F238E27FC236}">
                <a16:creationId xmlns:a16="http://schemas.microsoft.com/office/drawing/2014/main" id="{3AF8E1BB-675F-4BC2-8929-F7E5FF699A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H="1">
            <a:off x="3544566" y="1728892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Chỗ dành sẵn cho Văn bản 34">
            <a:extLst>
              <a:ext uri="{FF2B5EF4-FFF2-40B4-BE49-F238E27FC236}">
                <a16:creationId xmlns:a16="http://schemas.microsoft.com/office/drawing/2014/main" id="{D9464665-FB3A-4DB5-8039-A256C7C287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29839" y="1719066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Chỗ dành sẵn cho Văn bản 34">
            <a:extLst>
              <a:ext uri="{FF2B5EF4-FFF2-40B4-BE49-F238E27FC236}">
                <a16:creationId xmlns:a16="http://schemas.microsoft.com/office/drawing/2014/main" id="{A20B6F3B-577E-45CB-8264-DBF8ACDA9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29839" y="1924921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Chỗ dành sẵn cho Văn bản 32">
            <a:extLst>
              <a:ext uri="{FF2B5EF4-FFF2-40B4-BE49-F238E27FC236}">
                <a16:creationId xmlns:a16="http://schemas.microsoft.com/office/drawing/2014/main" id="{29954640-6E97-4A42-ADA2-15ADB51069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H="1">
            <a:off x="4791442" y="1728892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Chỗ dành sẵn cho Văn bản 34">
            <a:extLst>
              <a:ext uri="{FF2B5EF4-FFF2-40B4-BE49-F238E27FC236}">
                <a16:creationId xmlns:a16="http://schemas.microsoft.com/office/drawing/2014/main" id="{DCDBDDB4-400A-4AE8-A992-05164FEF38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76715" y="1719066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Chỗ dành sẵn cho Văn bản 34">
            <a:extLst>
              <a:ext uri="{FF2B5EF4-FFF2-40B4-BE49-F238E27FC236}">
                <a16:creationId xmlns:a16="http://schemas.microsoft.com/office/drawing/2014/main" id="{24D29D60-7318-44D0-88B5-D3F20E1718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776715" y="1924921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Chỗ dành sẵn cho Văn bản 32">
            <a:extLst>
              <a:ext uri="{FF2B5EF4-FFF2-40B4-BE49-F238E27FC236}">
                <a16:creationId xmlns:a16="http://schemas.microsoft.com/office/drawing/2014/main" id="{B6152BDA-3821-4E52-B6B0-95D1CF68B1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flipH="1">
            <a:off x="6103689" y="1727456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Chỗ dành sẵn cho Văn bản 34">
            <a:extLst>
              <a:ext uri="{FF2B5EF4-FFF2-40B4-BE49-F238E27FC236}">
                <a16:creationId xmlns:a16="http://schemas.microsoft.com/office/drawing/2014/main" id="{E708A4BC-0DAD-42C5-AE12-BC570362CF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088962" y="1717630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Chỗ dành sẵn cho Văn bản 34">
            <a:extLst>
              <a:ext uri="{FF2B5EF4-FFF2-40B4-BE49-F238E27FC236}">
                <a16:creationId xmlns:a16="http://schemas.microsoft.com/office/drawing/2014/main" id="{7CA389B9-850C-49B5-B1D2-8EBA96EB0DA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88962" y="1923485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Chỗ dành sẵn cho Văn bản 32">
            <a:extLst>
              <a:ext uri="{FF2B5EF4-FFF2-40B4-BE49-F238E27FC236}">
                <a16:creationId xmlns:a16="http://schemas.microsoft.com/office/drawing/2014/main" id="{CA03F664-A6FD-46E9-8B7B-B4045425623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 flipH="1">
            <a:off x="7378635" y="1727456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Chỗ dành sẵn cho Văn bản 34">
            <a:extLst>
              <a:ext uri="{FF2B5EF4-FFF2-40B4-BE49-F238E27FC236}">
                <a16:creationId xmlns:a16="http://schemas.microsoft.com/office/drawing/2014/main" id="{B9112F8B-6EA8-4AD6-8610-099FE8F2BA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63908" y="1717630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Chỗ dành sẵn cho Văn bản 34">
            <a:extLst>
              <a:ext uri="{FF2B5EF4-FFF2-40B4-BE49-F238E27FC236}">
                <a16:creationId xmlns:a16="http://schemas.microsoft.com/office/drawing/2014/main" id="{32F59322-EDD6-4DF5-9746-DC19760F3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63908" y="1923485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Chỗ dành sẵn cho Văn bản 32">
            <a:extLst>
              <a:ext uri="{FF2B5EF4-FFF2-40B4-BE49-F238E27FC236}">
                <a16:creationId xmlns:a16="http://schemas.microsoft.com/office/drawing/2014/main" id="{2870086D-8FAD-4744-A1DB-011471E453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flipH="1">
            <a:off x="8728179" y="1734410"/>
            <a:ext cx="9144" cy="559328"/>
          </a:xfrm>
          <a:solidFill>
            <a:schemeClr val="tx2"/>
          </a:solidFill>
          <a:ln>
            <a:noFill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Chỗ dành sẵn cho Văn bản 34">
            <a:extLst>
              <a:ext uri="{FF2B5EF4-FFF2-40B4-BE49-F238E27FC236}">
                <a16:creationId xmlns:a16="http://schemas.microsoft.com/office/drawing/2014/main" id="{C17E9447-93EE-4F71-A076-3171FDB610D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713452" y="1724584"/>
            <a:ext cx="1052017" cy="276225"/>
          </a:xfrm>
        </p:spPr>
        <p:txBody>
          <a:bodyPr wrap="none">
            <a:noAutofit/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Chỗ dành sẵn cho Văn bản 34">
            <a:extLst>
              <a:ext uri="{FF2B5EF4-FFF2-40B4-BE49-F238E27FC236}">
                <a16:creationId xmlns:a16="http://schemas.microsoft.com/office/drawing/2014/main" id="{D965D7E4-C543-482E-807C-4D5546FEBC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713452" y="1930439"/>
            <a:ext cx="1052018" cy="276225"/>
          </a:xfrm>
        </p:spPr>
        <p:txBody>
          <a:bodyPr wrap="none">
            <a:noAutofit/>
          </a:bodyPr>
          <a:lstStyle>
            <a:lvl1pPr algn="r"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Chỗ dành sẵn cho Văn bản 20">
            <a:extLst>
              <a:ext uri="{FF2B5EF4-FFF2-40B4-BE49-F238E27FC236}">
                <a16:creationId xmlns:a16="http://schemas.microsoft.com/office/drawing/2014/main" id="{A83E9217-FCB0-46A5-9BA2-DB2D48EEA9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0445" y="3121113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005EA8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Chỗ dành sẵn cho Văn bản 20">
            <a:extLst>
              <a:ext uri="{FF2B5EF4-FFF2-40B4-BE49-F238E27FC236}">
                <a16:creationId xmlns:a16="http://schemas.microsoft.com/office/drawing/2014/main" id="{A54916B2-F562-4AC0-8D6A-CA28C344E4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0445" y="3468490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2676B5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Chỗ dành sẵn cho Văn bản 20">
            <a:extLst>
              <a:ext uri="{FF2B5EF4-FFF2-40B4-BE49-F238E27FC236}">
                <a16:creationId xmlns:a16="http://schemas.microsoft.com/office/drawing/2014/main" id="{3E56EE88-9843-477F-918B-690F8DB2BB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30445" y="3815867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4D8EC2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Chỗ dành sẵn cho Văn bản 20">
            <a:extLst>
              <a:ext uri="{FF2B5EF4-FFF2-40B4-BE49-F238E27FC236}">
                <a16:creationId xmlns:a16="http://schemas.microsoft.com/office/drawing/2014/main" id="{F44A442A-5370-4680-97F8-04DF18CF7F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30445" y="4163244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73A7CF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Chỗ dành sẵn cho Văn bản 20">
            <a:extLst>
              <a:ext uri="{FF2B5EF4-FFF2-40B4-BE49-F238E27FC236}">
                <a16:creationId xmlns:a16="http://schemas.microsoft.com/office/drawing/2014/main" id="{4E622E75-E0AA-4D45-A5D1-820343DE19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30445" y="4510621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99BEDC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8" name="Chỗ dành sẵn cho Văn bản 20">
            <a:extLst>
              <a:ext uri="{FF2B5EF4-FFF2-40B4-BE49-F238E27FC236}">
                <a16:creationId xmlns:a16="http://schemas.microsoft.com/office/drawing/2014/main" id="{84E23791-E0FF-40FC-BA4F-1F9F0DD9F7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30445" y="4857998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005EA8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Chỗ dành sẵn cho Văn bản 20">
            <a:extLst>
              <a:ext uri="{FF2B5EF4-FFF2-40B4-BE49-F238E27FC236}">
                <a16:creationId xmlns:a16="http://schemas.microsoft.com/office/drawing/2014/main" id="{7AD0A194-431D-490B-8499-50609346F1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30445" y="5205375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16AFA5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Chỗ dành sẵn cho Văn bản 20">
            <a:extLst>
              <a:ext uri="{FF2B5EF4-FFF2-40B4-BE49-F238E27FC236}">
                <a16:creationId xmlns:a16="http://schemas.microsoft.com/office/drawing/2014/main" id="{3FBD6F6C-D03A-464A-80C7-2578978892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0445" y="5552752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39BBB3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Chỗ dành sẵn cho Văn bản 20">
            <a:extLst>
              <a:ext uri="{FF2B5EF4-FFF2-40B4-BE49-F238E27FC236}">
                <a16:creationId xmlns:a16="http://schemas.microsoft.com/office/drawing/2014/main" id="{B6BFB724-5BFA-4F2D-8AEF-9C8B0B66754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0445" y="5900128"/>
            <a:ext cx="2305706" cy="194756"/>
          </a:xfrm>
          <a:prstGeom prst="roundRect">
            <a:avLst>
              <a:gd name="adj" fmla="val 50000"/>
            </a:avLst>
          </a:prstGeom>
          <a:solidFill>
            <a:srgbClr val="5CC7C0"/>
          </a:solidFill>
        </p:spPr>
        <p:txBody>
          <a:bodyPr tIns="0" bIns="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3" name="Chỗ dành sẵn cho Ngày tháng 2">
            <a:extLst>
              <a:ext uri="{FF2B5EF4-FFF2-40B4-BE49-F238E27FC236}">
                <a16:creationId xmlns:a16="http://schemas.microsoft.com/office/drawing/2014/main" id="{1A12E963-8D01-4DFA-8950-68A773E4372B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34" name="Chỗ dành sẵn cho Chân trang 3">
            <a:extLst>
              <a:ext uri="{FF2B5EF4-FFF2-40B4-BE49-F238E27FC236}">
                <a16:creationId xmlns:a16="http://schemas.microsoft.com/office/drawing/2014/main" id="{9B71AAC8-B3A4-4BA7-AD5C-C8F7A83DB1E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35" name="Chỗ dành sẵn cho Số hiệu Bản chiếu 4">
            <a:extLst>
              <a:ext uri="{FF2B5EF4-FFF2-40B4-BE49-F238E27FC236}">
                <a16:creationId xmlns:a16="http://schemas.microsoft.com/office/drawing/2014/main" id="{7D10E929-45FD-4872-957E-D9FE19B13C2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D12EC-A597-4435-97DD-74F13843F16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martArt 6">
            <a:extLst>
              <a:ext uri="{FF2B5EF4-FFF2-40B4-BE49-F238E27FC236}">
                <a16:creationId xmlns:a16="http://schemas.microsoft.com/office/drawing/2014/main" id="{668400BA-18C4-4AD9-A3C5-45C5829244AB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347663" y="1808162"/>
            <a:ext cx="8435390" cy="4370388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e-DE" noProof="0"/>
              <a:t>Klicken Sie auf das Symbol, um die SmartArt-Grafik hinzuzufügen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84252-88A7-47F6-B664-7024D75A1F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69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1FC6B6-6D43-4698-AD57-74CBB25D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Chỗ dành sẵn cho Văn bản 6">
            <a:extLst>
              <a:ext uri="{FF2B5EF4-FFF2-40B4-BE49-F238E27FC236}">
                <a16:creationId xmlns:a16="http://schemas.microsoft.com/office/drawing/2014/main" id="{52616DC4-295C-400B-8DF2-252A28DC5B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858" y="1604649"/>
            <a:ext cx="2771775" cy="286232"/>
          </a:xfrm>
          <a:solidFill>
            <a:schemeClr val="accent1"/>
          </a:solidFill>
        </p:spPr>
        <p:txBody>
          <a:bodyPr>
            <a:sp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Chỗ dành sẵn cho Văn bản 6">
            <a:extLst>
              <a:ext uri="{FF2B5EF4-FFF2-40B4-BE49-F238E27FC236}">
                <a16:creationId xmlns:a16="http://schemas.microsoft.com/office/drawing/2014/main" id="{06FCBA0B-87A8-4632-A368-9C23B4371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234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Chỗ dành sẵn cho Văn bản 6">
            <a:extLst>
              <a:ext uri="{FF2B5EF4-FFF2-40B4-BE49-F238E27FC236}">
                <a16:creationId xmlns:a16="http://schemas.microsoft.com/office/drawing/2014/main" id="{BDCB9D48-4EA1-421E-8C0D-5A1E61C3A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5167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Chỗ dành sẵn cho Văn bản 6">
            <a:extLst>
              <a:ext uri="{FF2B5EF4-FFF2-40B4-BE49-F238E27FC236}">
                <a16:creationId xmlns:a16="http://schemas.microsoft.com/office/drawing/2014/main" id="{BE3B1D8C-22E3-465A-AE5C-462277C26E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1100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Chỗ dành sẵn cho Văn bản 6">
            <a:extLst>
              <a:ext uri="{FF2B5EF4-FFF2-40B4-BE49-F238E27FC236}">
                <a16:creationId xmlns:a16="http://schemas.microsoft.com/office/drawing/2014/main" id="{0B617589-FE3A-428A-ADA3-C9E112B00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67033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Chỗ dành sẵn cho Văn bản 6">
            <a:extLst>
              <a:ext uri="{FF2B5EF4-FFF2-40B4-BE49-F238E27FC236}">
                <a16:creationId xmlns:a16="http://schemas.microsoft.com/office/drawing/2014/main" id="{ED085B52-00E5-4F24-A82C-4CACA956B0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02966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Chỗ dành sẵn cho Văn bản 6">
            <a:extLst>
              <a:ext uri="{FF2B5EF4-FFF2-40B4-BE49-F238E27FC236}">
                <a16:creationId xmlns:a16="http://schemas.microsoft.com/office/drawing/2014/main" id="{125CD8FB-E082-4DCF-86D0-52CBE3C4A4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8899" y="2293533"/>
            <a:ext cx="1097426" cy="853200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Chỗ dành sẵn cho Văn bản 6">
            <a:extLst>
              <a:ext uri="{FF2B5EF4-FFF2-40B4-BE49-F238E27FC236}">
                <a16:creationId xmlns:a16="http://schemas.microsoft.com/office/drawing/2014/main" id="{5545CEAF-CEE7-4138-B973-0256716E34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74834" y="2293533"/>
            <a:ext cx="1097426" cy="1851358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Chỗ dành sẵn cho Văn bản 6">
            <a:extLst>
              <a:ext uri="{FF2B5EF4-FFF2-40B4-BE49-F238E27FC236}">
                <a16:creationId xmlns:a16="http://schemas.microsoft.com/office/drawing/2014/main" id="{DD2ABFDE-C9A3-4711-9BD5-16F1116764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38443" y="3304405"/>
            <a:ext cx="1097426" cy="853200"/>
          </a:xfrm>
          <a:solidFill>
            <a:srgbClr val="4D8EC2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Chỗ dành sẵn cho Văn bản 6">
            <a:extLst>
              <a:ext uri="{FF2B5EF4-FFF2-40B4-BE49-F238E27FC236}">
                <a16:creationId xmlns:a16="http://schemas.microsoft.com/office/drawing/2014/main" id="{B44ADDD1-04D7-45FC-A126-4D8D591D50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35956" y="4534453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Chỗ dành sẵn cho Văn bản 6">
            <a:extLst>
              <a:ext uri="{FF2B5EF4-FFF2-40B4-BE49-F238E27FC236}">
                <a16:creationId xmlns:a16="http://schemas.microsoft.com/office/drawing/2014/main" id="{4901EB8A-0DDA-4850-9528-94E0965C17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76861" y="4534452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Chỗ dành sẵn cho Văn bản 6">
            <a:extLst>
              <a:ext uri="{FF2B5EF4-FFF2-40B4-BE49-F238E27FC236}">
                <a16:creationId xmlns:a16="http://schemas.microsoft.com/office/drawing/2014/main" id="{3F71B794-CCD5-4890-8195-5D27FB7B4C3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76861" y="5318170"/>
            <a:ext cx="1245332" cy="633613"/>
          </a:xfrm>
          <a:solidFill>
            <a:srgbClr val="99BEDC"/>
          </a:solidFill>
        </p:spPr>
        <p:txBody>
          <a:bodyPr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2" name="Chỗ dành sẵn cho Văn bản 6">
            <a:extLst>
              <a:ext uri="{FF2B5EF4-FFF2-40B4-BE49-F238E27FC236}">
                <a16:creationId xmlns:a16="http://schemas.microsoft.com/office/drawing/2014/main" id="{98AE1167-1314-4264-A839-B42CB0854F1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606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4" name="Chỗ dành sẵn cho Văn bản 6">
            <a:extLst>
              <a:ext uri="{FF2B5EF4-FFF2-40B4-BE49-F238E27FC236}">
                <a16:creationId xmlns:a16="http://schemas.microsoft.com/office/drawing/2014/main" id="{D78297A4-E5A8-4879-BE95-596D18609F5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63311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5" name="Chỗ dành sẵn cho Văn bản 6">
            <a:extLst>
              <a:ext uri="{FF2B5EF4-FFF2-40B4-BE49-F238E27FC236}">
                <a16:creationId xmlns:a16="http://schemas.microsoft.com/office/drawing/2014/main" id="{124222B2-C145-48B4-9EBF-89C6322161E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93738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6" name="Chỗ dành sẵn cho Văn bản 6">
            <a:extLst>
              <a:ext uri="{FF2B5EF4-FFF2-40B4-BE49-F238E27FC236}">
                <a16:creationId xmlns:a16="http://schemas.microsoft.com/office/drawing/2014/main" id="{B3A948CF-91D8-407A-84D9-BB491ACE41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198443" y="4534452"/>
            <a:ext cx="494150" cy="1417326"/>
          </a:xfrm>
          <a:solidFill>
            <a:srgbClr val="99BEDC"/>
          </a:solidFill>
        </p:spPr>
        <p:txBody>
          <a:bodyPr lIns="0" rIns="0">
            <a:no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5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5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D8615-4591-41DF-9711-81BC42A1E56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19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8435390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67337-47FE-4C2F-A3E8-E63594D961C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58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8435390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8DB4D-D613-4EBB-AAA4-9BFB09E4E8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016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Biểu đồ 6">
            <a:extLst>
              <a:ext uri="{FF2B5EF4-FFF2-40B4-BE49-F238E27FC236}">
                <a16:creationId xmlns:a16="http://schemas.microsoft.com/office/drawing/2014/main" id="{B3CA3CD7-2207-43BF-98E4-57E8468E9A2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47664" y="1808162"/>
            <a:ext cx="4077379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Biểu đồ 6">
            <a:extLst>
              <a:ext uri="{FF2B5EF4-FFF2-40B4-BE49-F238E27FC236}">
                <a16:creationId xmlns:a16="http://schemas.microsoft.com/office/drawing/2014/main" id="{97B73226-94C1-44BC-9941-01728A206041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707719" y="1808163"/>
            <a:ext cx="4077379" cy="4370388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D07EB-7FA4-455E-9327-42453B60792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230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Nhóm 1"/>
          <p:cNvGrpSpPr>
            <a:grpSpLocks/>
          </p:cNvGrpSpPr>
          <p:nvPr userDrawn="1"/>
        </p:nvGrpSpPr>
        <p:grpSpPr bwMode="auto">
          <a:xfrm flipH="1">
            <a:off x="0" y="23813"/>
            <a:ext cx="2100263" cy="6858000"/>
            <a:chOff x="7043310" y="1097"/>
            <a:chExt cx="2100690" cy="6858000"/>
          </a:xfrm>
        </p:grpSpPr>
        <p:sp>
          <p:nvSpPr>
            <p:cNvPr id="5" name="Hình tự do: Hình 14"/>
            <p:cNvSpPr>
              <a:spLocks/>
            </p:cNvSpPr>
            <p:nvPr userDrawn="1"/>
          </p:nvSpPr>
          <p:spPr bwMode="auto">
            <a:xfrm>
              <a:off x="7043310" y="1097"/>
              <a:ext cx="2096132" cy="6425103"/>
            </a:xfrm>
            <a:custGeom>
              <a:avLst/>
              <a:gdLst>
                <a:gd name="T0" fmla="*/ 2103729 w 412470"/>
                <a:gd name="T1" fmla="*/ 0 h 1264311"/>
                <a:gd name="T2" fmla="*/ 671370 w 412470"/>
                <a:gd name="T3" fmla="*/ 0 h 1264311"/>
                <a:gd name="T4" fmla="*/ 0 w 412470"/>
                <a:gd name="T5" fmla="*/ 1376158 h 1264311"/>
                <a:gd name="T6" fmla="*/ 489097 w 412470"/>
                <a:gd name="T7" fmla="*/ 4523395 h 1264311"/>
                <a:gd name="T8" fmla="*/ 469349 w 412470"/>
                <a:gd name="T9" fmla="*/ 4973001 h 1264311"/>
                <a:gd name="T10" fmla="*/ 2103729 w 412470"/>
                <a:gd name="T11" fmla="*/ 6432700 h 1264311"/>
                <a:gd name="T12" fmla="*/ 2103729 w 412470"/>
                <a:gd name="T13" fmla="*/ 0 h 12643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470" h="1264311">
                  <a:moveTo>
                    <a:pt x="413965" y="0"/>
                  </a:moveTo>
                  <a:lnTo>
                    <a:pt x="132110" y="0"/>
                  </a:lnTo>
                  <a:cubicBezTo>
                    <a:pt x="50812" y="67549"/>
                    <a:pt x="0" y="163793"/>
                    <a:pt x="0" y="270796"/>
                  </a:cubicBezTo>
                  <a:cubicBezTo>
                    <a:pt x="0" y="422932"/>
                    <a:pt x="96243" y="682071"/>
                    <a:pt x="96243" y="890099"/>
                  </a:cubicBezTo>
                  <a:cubicBezTo>
                    <a:pt x="96243" y="913413"/>
                    <a:pt x="92656" y="953464"/>
                    <a:pt x="92357" y="978571"/>
                  </a:cubicBezTo>
                  <a:cubicBezTo>
                    <a:pt x="92357" y="1137282"/>
                    <a:pt x="236423" y="1265806"/>
                    <a:pt x="413965" y="1265806"/>
                  </a:cubicBezTo>
                  <a:lnTo>
                    <a:pt x="413965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  <p:sp>
          <p:nvSpPr>
            <p:cNvPr id="6" name="Hình tự do: Hình 15"/>
            <p:cNvSpPr>
              <a:spLocks/>
            </p:cNvSpPr>
            <p:nvPr userDrawn="1"/>
          </p:nvSpPr>
          <p:spPr bwMode="auto">
            <a:xfrm>
              <a:off x="8095934" y="5264214"/>
              <a:ext cx="1048066" cy="1594883"/>
            </a:xfrm>
            <a:custGeom>
              <a:avLst/>
              <a:gdLst>
                <a:gd name="T0" fmla="*/ 1051105 w 206235"/>
                <a:gd name="T1" fmla="*/ 0 h 313836"/>
                <a:gd name="T2" fmla="*/ 0 w 206235"/>
                <a:gd name="T3" fmla="*/ 1051105 h 313836"/>
                <a:gd name="T4" fmla="*/ 154932 w 206235"/>
                <a:gd name="T5" fmla="*/ 1599441 h 313836"/>
                <a:gd name="T6" fmla="*/ 1052624 w 206235"/>
                <a:gd name="T7" fmla="*/ 1599441 h 313836"/>
                <a:gd name="T8" fmla="*/ 1052624 w 206235"/>
                <a:gd name="T9" fmla="*/ 0 h 3138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235" h="313836">
                  <a:moveTo>
                    <a:pt x="206833" y="0"/>
                  </a:moveTo>
                  <a:cubicBezTo>
                    <a:pt x="92656" y="0"/>
                    <a:pt x="0" y="92656"/>
                    <a:pt x="0" y="206833"/>
                  </a:cubicBezTo>
                  <a:cubicBezTo>
                    <a:pt x="0" y="246287"/>
                    <a:pt x="11059" y="283349"/>
                    <a:pt x="30487" y="314733"/>
                  </a:cubicBezTo>
                  <a:lnTo>
                    <a:pt x="207132" y="314733"/>
                  </a:lnTo>
                  <a:lnTo>
                    <a:pt x="207132" y="0"/>
                  </a:lnTo>
                  <a:lnTo>
                    <a:pt x="206833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</p:grpSp>
      <p:pic>
        <p:nvPicPr>
          <p:cNvPr id="7" name="Hình ảnh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Hình ảnh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2400657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Chỗ dành sẵn cho Ngày tháng 2">
            <a:extLst>
              <a:ext uri="{FF2B5EF4-FFF2-40B4-BE49-F238E27FC236}">
                <a16:creationId xmlns:a16="http://schemas.microsoft.com/office/drawing/2014/main" id="{B1D0B263-A269-4EED-8488-F9D35931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10" name="Chỗ dành sẵn cho Chân trang 3">
            <a:extLst>
              <a:ext uri="{FF2B5EF4-FFF2-40B4-BE49-F238E27FC236}">
                <a16:creationId xmlns:a16="http://schemas.microsoft.com/office/drawing/2014/main" id="{4F599F24-86D6-4F59-A90D-AB66422B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1" name="Chỗ dành sẵn cho Số hiệu Bản chiếu 4">
            <a:extLst>
              <a:ext uri="{FF2B5EF4-FFF2-40B4-BE49-F238E27FC236}">
                <a16:creationId xmlns:a16="http://schemas.microsoft.com/office/drawing/2014/main" id="{C30C6A21-4E2A-40D2-AD01-DDA01F3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7C0CAB-B5C6-499B-B690-B309C0EF08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3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Hình ảnh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Hình tự do: Hình 14"/>
          <p:cNvSpPr>
            <a:spLocks/>
          </p:cNvSpPr>
          <p:nvPr userDrawn="1"/>
        </p:nvSpPr>
        <p:spPr bwMode="auto">
          <a:xfrm>
            <a:off x="7043738" y="31750"/>
            <a:ext cx="2095500" cy="6426200"/>
          </a:xfrm>
          <a:custGeom>
            <a:avLst/>
            <a:gdLst>
              <a:gd name="T0" fmla="*/ 2103729 w 412470"/>
              <a:gd name="T1" fmla="*/ 0 h 1264311"/>
              <a:gd name="T2" fmla="*/ 671370 w 412470"/>
              <a:gd name="T3" fmla="*/ 0 h 1264311"/>
              <a:gd name="T4" fmla="*/ 0 w 412470"/>
              <a:gd name="T5" fmla="*/ 1376158 h 1264311"/>
              <a:gd name="T6" fmla="*/ 489097 w 412470"/>
              <a:gd name="T7" fmla="*/ 4523395 h 1264311"/>
              <a:gd name="T8" fmla="*/ 469349 w 412470"/>
              <a:gd name="T9" fmla="*/ 4973001 h 1264311"/>
              <a:gd name="T10" fmla="*/ 2103729 w 412470"/>
              <a:gd name="T11" fmla="*/ 6432700 h 1264311"/>
              <a:gd name="T12" fmla="*/ 2103729 w 412470"/>
              <a:gd name="T13" fmla="*/ 0 h 12643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2470" h="1264311">
                <a:moveTo>
                  <a:pt x="413965" y="0"/>
                </a:moveTo>
                <a:lnTo>
                  <a:pt x="132110" y="0"/>
                </a:lnTo>
                <a:cubicBezTo>
                  <a:pt x="50812" y="67549"/>
                  <a:pt x="0" y="163793"/>
                  <a:pt x="0" y="270796"/>
                </a:cubicBezTo>
                <a:cubicBezTo>
                  <a:pt x="0" y="422932"/>
                  <a:pt x="96243" y="682071"/>
                  <a:pt x="96243" y="890099"/>
                </a:cubicBezTo>
                <a:cubicBezTo>
                  <a:pt x="96243" y="913413"/>
                  <a:pt x="92656" y="953464"/>
                  <a:pt x="92357" y="978571"/>
                </a:cubicBezTo>
                <a:cubicBezTo>
                  <a:pt x="92357" y="1137282"/>
                  <a:pt x="236423" y="1265806"/>
                  <a:pt x="413965" y="1265806"/>
                </a:cubicBezTo>
                <a:lnTo>
                  <a:pt x="413965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9" name="Hình tự do: Hình 15"/>
          <p:cNvSpPr>
            <a:spLocks/>
          </p:cNvSpPr>
          <p:nvPr userDrawn="1"/>
        </p:nvSpPr>
        <p:spPr bwMode="auto">
          <a:xfrm>
            <a:off x="8096250" y="5287963"/>
            <a:ext cx="1047750" cy="1593850"/>
          </a:xfrm>
          <a:custGeom>
            <a:avLst/>
            <a:gdLst>
              <a:gd name="T0" fmla="*/ 1051105 w 206235"/>
              <a:gd name="T1" fmla="*/ 0 h 313836"/>
              <a:gd name="T2" fmla="*/ 0 w 206235"/>
              <a:gd name="T3" fmla="*/ 1051105 h 313836"/>
              <a:gd name="T4" fmla="*/ 154932 w 206235"/>
              <a:gd name="T5" fmla="*/ 1599441 h 313836"/>
              <a:gd name="T6" fmla="*/ 1052624 w 206235"/>
              <a:gd name="T7" fmla="*/ 1599441 h 313836"/>
              <a:gd name="T8" fmla="*/ 1052624 w 206235"/>
              <a:gd name="T9" fmla="*/ 0 h 3138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6235" h="313836">
                <a:moveTo>
                  <a:pt x="206833" y="0"/>
                </a:moveTo>
                <a:cubicBezTo>
                  <a:pt x="92656" y="0"/>
                  <a:pt x="0" y="92656"/>
                  <a:pt x="0" y="206833"/>
                </a:cubicBezTo>
                <a:cubicBezTo>
                  <a:pt x="0" y="246287"/>
                  <a:pt x="11059" y="283349"/>
                  <a:pt x="30487" y="314733"/>
                </a:cubicBezTo>
                <a:lnTo>
                  <a:pt x="207132" y="314733"/>
                </a:lnTo>
                <a:lnTo>
                  <a:pt x="207132" y="0"/>
                </a:lnTo>
                <a:lnTo>
                  <a:pt x="206833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2899827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784830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7" name="Chỗ dành sẵn cho Văn bản 26">
            <a:extLst>
              <a:ext uri="{FF2B5EF4-FFF2-40B4-BE49-F238E27FC236}">
                <a16:creationId xmlns:a16="http://schemas.microsoft.com/office/drawing/2014/main" id="{B63A5BA4-57F8-47AE-9DDA-1A4FC7846B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999" y="5866047"/>
            <a:ext cx="7986002" cy="313932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8755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6AA77-9C60-4087-A6C8-CDD07723BAB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522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9A1BE9-6151-4A0D-998F-95FD205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9C5D1-697F-41F1-89ED-7D7E3CCDAF2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873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231531" y="1634152"/>
            <a:ext cx="8680938" cy="4252298"/>
          </a:xfrm>
        </p:spPr>
        <p:txBody>
          <a:bodyPr/>
          <a:lstStyle>
            <a:lvl1pPr marL="316531" indent="-316531">
              <a:buClr>
                <a:schemeClr val="accent1"/>
              </a:buClr>
              <a:buFont typeface="+mj-lt"/>
              <a:buAutoNum type="arabicPeriod"/>
              <a:defRPr baseline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231531" y="1017935"/>
            <a:ext cx="8680938" cy="365392"/>
          </a:xfrm>
          <a:prstGeom prst="rect">
            <a:avLst/>
          </a:prstGeom>
        </p:spPr>
        <p:txBody>
          <a:bodyPr/>
          <a:lstStyle>
            <a:lvl1pPr marL="0">
              <a:defRPr sz="203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5"/>
          </p:nvPr>
        </p:nvSpPr>
        <p:spPr>
          <a:xfrm>
            <a:off x="7554913" y="6324600"/>
            <a:ext cx="968375" cy="400050"/>
          </a:xfrm>
        </p:spPr>
        <p:txBody>
          <a:bodyPr/>
          <a:lstStyle>
            <a:lvl1pPr defTabSz="457200">
              <a:defRPr smtClean="0"/>
            </a:lvl1pPr>
          </a:lstStyle>
          <a:p>
            <a:pPr>
              <a:defRPr/>
            </a:pPr>
            <a:r>
              <a:rPr lang="de-DE"/>
              <a:t>10.03.2020 (V 2.1)</a:t>
            </a:r>
            <a:endParaRPr lang="de-CH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 defTabSz="457200">
              <a:defRPr dirty="0" smtClean="0"/>
            </a:lvl1pPr>
          </a:lstStyle>
          <a:p>
            <a:pPr>
              <a:defRPr/>
            </a:pPr>
            <a:r>
              <a:rPr lang="de-CH"/>
              <a:t>Erik Dinkel (CISO)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7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 algn="l" defTabSz="457200">
              <a:defRPr/>
            </a:lvl1pPr>
          </a:lstStyle>
          <a:p>
            <a:pPr>
              <a:defRPr/>
            </a:pPr>
            <a:fld id="{3977807F-D6BE-409A-AC29-91E2AA7BCD3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1665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7554913" y="6324600"/>
            <a:ext cx="968375" cy="400050"/>
          </a:xfrm>
        </p:spPr>
        <p:txBody>
          <a:bodyPr/>
          <a:lstStyle>
            <a:lvl1pPr defTabSz="457200">
              <a:defRPr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defTabSz="457200">
              <a:defRPr dirty="0"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 algn="l" defTabSz="457200">
              <a:defRPr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469F3F34-5411-4B29-8E01-AB7F6D38540D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460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e 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50FB-7789-40B0-ABA4-8D22CB66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Inhalt (Arial 26 pt)</a:t>
            </a:r>
            <a:br>
              <a:rPr lang="en-US"/>
            </a:br>
            <a:r>
              <a:rPr lang="en-US"/>
              <a:t>Titel maximal zwei Zeilen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305C79-56C2-4901-A83F-17CF85EF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10.03.2020 (V 2.1)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C398D-59E0-4BD1-95D6-3BED7E6B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Erik Dinkel (CISO)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E8DE9C-C5FE-4EAF-913D-725DF4EF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225" y="6323777"/>
            <a:ext cx="438150" cy="400110"/>
          </a:xfrm>
        </p:spPr>
        <p:txBody>
          <a:bodyPr/>
          <a:lstStyle/>
          <a:p>
            <a:pPr algn="r"/>
            <a:fld id="{E8B4AC24-8EFE-4548-B66C-1337A77FF3B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1">
            <a:extLst>
              <a:ext uri="{FF2B5EF4-FFF2-40B4-BE49-F238E27FC236}">
                <a16:creationId xmlns:a16="http://schemas.microsoft.com/office/drawing/2014/main" id="{FA95B671-B7EF-42EF-8658-EE122BF2D547}"/>
              </a:ext>
            </a:extLst>
          </p:cNvPr>
          <p:cNvSpPr/>
          <p:nvPr userDrawn="1"/>
        </p:nvSpPr>
        <p:spPr>
          <a:xfrm>
            <a:off x="0" y="5756275"/>
            <a:ext cx="2433638" cy="110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Hình ảnh 8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Hình ảnh 13" descr="Ảnh có chứa chai&#10;&#10;Mô tả được tạo tự độ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61988"/>
            <a:ext cx="18081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Hình ảnh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476250"/>
            <a:ext cx="25638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E56F2091-46D6-44DF-B940-31550BC1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1998243"/>
            <a:ext cx="8206226" cy="1477328"/>
          </a:xfrm>
          <a:noFill/>
        </p:spPr>
        <p:txBody>
          <a:bodyPr rtlCol="0" anchor="b"/>
          <a:lstStyle>
            <a:lvl1pPr>
              <a:defRPr lang="en-US" sz="50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hỗ dành sẵn cho Văn bản 17">
            <a:extLst>
              <a:ext uri="{FF2B5EF4-FFF2-40B4-BE49-F238E27FC236}">
                <a16:creationId xmlns:a16="http://schemas.microsoft.com/office/drawing/2014/main" id="{DB67BBE4-C12D-430A-B552-8A6F70EF0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99" y="5868919"/>
            <a:ext cx="7986002" cy="3683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3621049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88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Hình tự do: Hình 14"/>
          <p:cNvSpPr>
            <a:spLocks/>
          </p:cNvSpPr>
          <p:nvPr userDrawn="1"/>
        </p:nvSpPr>
        <p:spPr bwMode="auto">
          <a:xfrm>
            <a:off x="7043738" y="31750"/>
            <a:ext cx="2095500" cy="6426200"/>
          </a:xfrm>
          <a:custGeom>
            <a:avLst/>
            <a:gdLst>
              <a:gd name="T0" fmla="*/ 2103729 w 412470"/>
              <a:gd name="T1" fmla="*/ 0 h 1264311"/>
              <a:gd name="T2" fmla="*/ 671370 w 412470"/>
              <a:gd name="T3" fmla="*/ 0 h 1264311"/>
              <a:gd name="T4" fmla="*/ 0 w 412470"/>
              <a:gd name="T5" fmla="*/ 1376158 h 1264311"/>
              <a:gd name="T6" fmla="*/ 489097 w 412470"/>
              <a:gd name="T7" fmla="*/ 4523395 h 1264311"/>
              <a:gd name="T8" fmla="*/ 469349 w 412470"/>
              <a:gd name="T9" fmla="*/ 4973001 h 1264311"/>
              <a:gd name="T10" fmla="*/ 2103729 w 412470"/>
              <a:gd name="T11" fmla="*/ 6432700 h 1264311"/>
              <a:gd name="T12" fmla="*/ 2103729 w 412470"/>
              <a:gd name="T13" fmla="*/ 0 h 12643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2470" h="1264311">
                <a:moveTo>
                  <a:pt x="413965" y="0"/>
                </a:moveTo>
                <a:lnTo>
                  <a:pt x="132110" y="0"/>
                </a:lnTo>
                <a:cubicBezTo>
                  <a:pt x="50812" y="67549"/>
                  <a:pt x="0" y="163793"/>
                  <a:pt x="0" y="270796"/>
                </a:cubicBezTo>
                <a:cubicBezTo>
                  <a:pt x="0" y="422932"/>
                  <a:pt x="96243" y="682071"/>
                  <a:pt x="96243" y="890099"/>
                </a:cubicBezTo>
                <a:cubicBezTo>
                  <a:pt x="96243" y="913413"/>
                  <a:pt x="92656" y="953464"/>
                  <a:pt x="92357" y="978571"/>
                </a:cubicBezTo>
                <a:cubicBezTo>
                  <a:pt x="92357" y="1137282"/>
                  <a:pt x="236423" y="1265806"/>
                  <a:pt x="413965" y="1265806"/>
                </a:cubicBezTo>
                <a:lnTo>
                  <a:pt x="413965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sp>
        <p:nvSpPr>
          <p:cNvPr id="8" name="Hình tự do: Hình 15"/>
          <p:cNvSpPr>
            <a:spLocks/>
          </p:cNvSpPr>
          <p:nvPr userDrawn="1"/>
        </p:nvSpPr>
        <p:spPr bwMode="auto">
          <a:xfrm>
            <a:off x="8096250" y="5287963"/>
            <a:ext cx="1047750" cy="1593850"/>
          </a:xfrm>
          <a:custGeom>
            <a:avLst/>
            <a:gdLst>
              <a:gd name="T0" fmla="*/ 1051105 w 206235"/>
              <a:gd name="T1" fmla="*/ 0 h 313836"/>
              <a:gd name="T2" fmla="*/ 0 w 206235"/>
              <a:gd name="T3" fmla="*/ 1051105 h 313836"/>
              <a:gd name="T4" fmla="*/ 154932 w 206235"/>
              <a:gd name="T5" fmla="*/ 1599441 h 313836"/>
              <a:gd name="T6" fmla="*/ 1052624 w 206235"/>
              <a:gd name="T7" fmla="*/ 1599441 h 313836"/>
              <a:gd name="T8" fmla="*/ 1052624 w 206235"/>
              <a:gd name="T9" fmla="*/ 0 h 3138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6235" h="313836">
                <a:moveTo>
                  <a:pt x="206833" y="0"/>
                </a:moveTo>
                <a:cubicBezTo>
                  <a:pt x="92656" y="0"/>
                  <a:pt x="0" y="92656"/>
                  <a:pt x="0" y="206833"/>
                </a:cubicBezTo>
                <a:cubicBezTo>
                  <a:pt x="0" y="246287"/>
                  <a:pt x="11059" y="283349"/>
                  <a:pt x="30487" y="314733"/>
                </a:cubicBezTo>
                <a:lnTo>
                  <a:pt x="207132" y="314733"/>
                </a:lnTo>
                <a:lnTo>
                  <a:pt x="207132" y="0"/>
                </a:lnTo>
                <a:lnTo>
                  <a:pt x="206833" y="0"/>
                </a:lnTo>
                <a:close/>
              </a:path>
            </a:pathLst>
          </a:custGeom>
          <a:solidFill>
            <a:srgbClr val="00467F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978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e-CH"/>
          </a:p>
        </p:txBody>
      </p:sp>
      <p:pic>
        <p:nvPicPr>
          <p:cNvPr id="9" name="Hình ảnh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811213"/>
            <a:ext cx="2187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Hình ảnh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61988"/>
            <a:ext cx="18081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Hình ảnh 16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476250"/>
            <a:ext cx="25638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hỗ dành sẵn cho Văn bản 13">
            <a:extLst>
              <a:ext uri="{FF2B5EF4-FFF2-40B4-BE49-F238E27FC236}">
                <a16:creationId xmlns:a16="http://schemas.microsoft.com/office/drawing/2014/main" id="{29B8D6EB-EA97-4922-AC7C-888355FEB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99" y="3621049"/>
            <a:ext cx="8206226" cy="369332"/>
          </a:xfrm>
          <a:noFill/>
        </p:spPr>
        <p:txBody>
          <a:bodyPr rtlCol="0">
            <a:sp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9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7" name="Chỗ dành sẵn cho Văn bản 26">
            <a:extLst>
              <a:ext uri="{FF2B5EF4-FFF2-40B4-BE49-F238E27FC236}">
                <a16:creationId xmlns:a16="http://schemas.microsoft.com/office/drawing/2014/main" id="{B63A5BA4-57F8-47AE-9DDA-1A4FC7846B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999" y="5866047"/>
            <a:ext cx="7986002" cy="313932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85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B88843-3153-43C6-B3F9-33ABCDAF5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288" y="1803899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E73A554-F838-4EF5-B399-2345412D1D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288" y="2255838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2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D03F85D-4BB4-4CE0-BFEE-8805250BDE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288" y="2707777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3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03F86F4-34B0-437C-81C5-D34CCAC73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288" y="3159716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 startAt="4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37F8153F-77CF-43D0-BCCB-E0253B50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BA90A-0607-46B8-85AC-D661754DDEA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36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B88843-3153-43C6-B3F9-33ABCDAF5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288" y="1803899"/>
            <a:ext cx="8540594" cy="369332"/>
          </a:xfrm>
        </p:spPr>
        <p:txBody>
          <a:bodyPr>
            <a:spAutoFit/>
          </a:bodyPr>
          <a:lstStyle>
            <a:lvl1pPr marL="361950" indent="-361950">
              <a:buFont typeface="+mj-lt"/>
              <a:buAutoNum type="arabicPeriod"/>
              <a:defRPr sz="2000">
                <a:solidFill>
                  <a:srgbClr val="1567A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37F8153F-77CF-43D0-BCCB-E0253B50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8540594" cy="4524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B399C-9D12-4357-8489-A801C7C9CFF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75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13">
            <a:extLst>
              <a:ext uri="{FF2B5EF4-FFF2-40B4-BE49-F238E27FC236}">
                <a16:creationId xmlns:a16="http://schemas.microsoft.com/office/drawing/2014/main" id="{16BD657D-C177-42C6-B0FE-9093C91FFE1A}"/>
              </a:ext>
            </a:extLst>
          </p:cNvPr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gradFill>
            <a:gsLst>
              <a:gs pos="0">
                <a:srgbClr val="004E89"/>
              </a:gs>
              <a:gs pos="100000">
                <a:srgbClr val="00A0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Nhóm 1"/>
          <p:cNvGrpSpPr>
            <a:grpSpLocks/>
          </p:cNvGrpSpPr>
          <p:nvPr userDrawn="1"/>
        </p:nvGrpSpPr>
        <p:grpSpPr bwMode="auto">
          <a:xfrm flipH="1">
            <a:off x="0" y="23813"/>
            <a:ext cx="2100263" cy="6858000"/>
            <a:chOff x="7043310" y="1097"/>
            <a:chExt cx="2100690" cy="6858000"/>
          </a:xfrm>
        </p:grpSpPr>
        <p:sp>
          <p:nvSpPr>
            <p:cNvPr id="5" name="Hình tự do: Hình 14"/>
            <p:cNvSpPr>
              <a:spLocks/>
            </p:cNvSpPr>
            <p:nvPr userDrawn="1"/>
          </p:nvSpPr>
          <p:spPr bwMode="auto">
            <a:xfrm>
              <a:off x="7043310" y="1097"/>
              <a:ext cx="2096132" cy="6425103"/>
            </a:xfrm>
            <a:custGeom>
              <a:avLst/>
              <a:gdLst>
                <a:gd name="T0" fmla="*/ 2103729 w 412470"/>
                <a:gd name="T1" fmla="*/ 0 h 1264311"/>
                <a:gd name="T2" fmla="*/ 671370 w 412470"/>
                <a:gd name="T3" fmla="*/ 0 h 1264311"/>
                <a:gd name="T4" fmla="*/ 0 w 412470"/>
                <a:gd name="T5" fmla="*/ 1376158 h 1264311"/>
                <a:gd name="T6" fmla="*/ 489097 w 412470"/>
                <a:gd name="T7" fmla="*/ 4523395 h 1264311"/>
                <a:gd name="T8" fmla="*/ 469349 w 412470"/>
                <a:gd name="T9" fmla="*/ 4973001 h 1264311"/>
                <a:gd name="T10" fmla="*/ 2103729 w 412470"/>
                <a:gd name="T11" fmla="*/ 6432700 h 1264311"/>
                <a:gd name="T12" fmla="*/ 2103729 w 412470"/>
                <a:gd name="T13" fmla="*/ 0 h 12643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470" h="1264311">
                  <a:moveTo>
                    <a:pt x="413965" y="0"/>
                  </a:moveTo>
                  <a:lnTo>
                    <a:pt x="132110" y="0"/>
                  </a:lnTo>
                  <a:cubicBezTo>
                    <a:pt x="50812" y="67549"/>
                    <a:pt x="0" y="163793"/>
                    <a:pt x="0" y="270796"/>
                  </a:cubicBezTo>
                  <a:cubicBezTo>
                    <a:pt x="0" y="422932"/>
                    <a:pt x="96243" y="682071"/>
                    <a:pt x="96243" y="890099"/>
                  </a:cubicBezTo>
                  <a:cubicBezTo>
                    <a:pt x="96243" y="913413"/>
                    <a:pt x="92656" y="953464"/>
                    <a:pt x="92357" y="978571"/>
                  </a:cubicBezTo>
                  <a:cubicBezTo>
                    <a:pt x="92357" y="1137282"/>
                    <a:pt x="236423" y="1265806"/>
                    <a:pt x="413965" y="1265806"/>
                  </a:cubicBezTo>
                  <a:lnTo>
                    <a:pt x="413965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  <p:sp>
          <p:nvSpPr>
            <p:cNvPr id="6" name="Hình tự do: Hình 15"/>
            <p:cNvSpPr>
              <a:spLocks/>
            </p:cNvSpPr>
            <p:nvPr userDrawn="1"/>
          </p:nvSpPr>
          <p:spPr bwMode="auto">
            <a:xfrm>
              <a:off x="8095934" y="5264214"/>
              <a:ext cx="1048066" cy="1594883"/>
            </a:xfrm>
            <a:custGeom>
              <a:avLst/>
              <a:gdLst>
                <a:gd name="T0" fmla="*/ 1051105 w 206235"/>
                <a:gd name="T1" fmla="*/ 0 h 313836"/>
                <a:gd name="T2" fmla="*/ 0 w 206235"/>
                <a:gd name="T3" fmla="*/ 1051105 h 313836"/>
                <a:gd name="T4" fmla="*/ 154932 w 206235"/>
                <a:gd name="T5" fmla="*/ 1599441 h 313836"/>
                <a:gd name="T6" fmla="*/ 1052624 w 206235"/>
                <a:gd name="T7" fmla="*/ 1599441 h 313836"/>
                <a:gd name="T8" fmla="*/ 1052624 w 206235"/>
                <a:gd name="T9" fmla="*/ 0 h 3138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235" h="313836">
                  <a:moveTo>
                    <a:pt x="206833" y="0"/>
                  </a:moveTo>
                  <a:cubicBezTo>
                    <a:pt x="92656" y="0"/>
                    <a:pt x="0" y="92656"/>
                    <a:pt x="0" y="206833"/>
                  </a:cubicBezTo>
                  <a:cubicBezTo>
                    <a:pt x="0" y="246287"/>
                    <a:pt x="11059" y="283349"/>
                    <a:pt x="30487" y="314733"/>
                  </a:cubicBezTo>
                  <a:lnTo>
                    <a:pt x="207132" y="314733"/>
                  </a:lnTo>
                  <a:lnTo>
                    <a:pt x="207132" y="0"/>
                  </a:lnTo>
                  <a:lnTo>
                    <a:pt x="206833" y="0"/>
                  </a:lnTo>
                  <a:close/>
                </a:path>
              </a:pathLst>
            </a:custGeom>
            <a:solidFill>
              <a:srgbClr val="00467F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97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de-CH"/>
            </a:p>
          </p:txBody>
        </p:sp>
      </p:grpSp>
      <p:pic>
        <p:nvPicPr>
          <p:cNvPr id="7" name="Hình ảnh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30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vi-VN" dirty="0"/>
          </a:p>
        </p:txBody>
      </p:sp>
      <p:sp>
        <p:nvSpPr>
          <p:cNvPr id="8" name="Chỗ dành sẵn cho Ngày tháng 2">
            <a:extLst>
              <a:ext uri="{FF2B5EF4-FFF2-40B4-BE49-F238E27FC236}">
                <a16:creationId xmlns:a16="http://schemas.microsoft.com/office/drawing/2014/main" id="{B1D0B263-A269-4EED-8488-F9D35931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9" name="Chỗ dành sẵn cho Chân trang 3">
            <a:extLst>
              <a:ext uri="{FF2B5EF4-FFF2-40B4-BE49-F238E27FC236}">
                <a16:creationId xmlns:a16="http://schemas.microsoft.com/office/drawing/2014/main" id="{4F599F24-86D6-4F59-A90D-AB66422B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10" name="Chỗ dành sẵn cho Số hiệu Bản chiếu 4">
            <a:extLst>
              <a:ext uri="{FF2B5EF4-FFF2-40B4-BE49-F238E27FC236}">
                <a16:creationId xmlns:a16="http://schemas.microsoft.com/office/drawing/2014/main" id="{C30C6A21-4E2A-40D2-AD01-DDA01F3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9916A2D-F84F-40DF-BAB9-85D14782C96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48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êu đề 17">
            <a:extLst>
              <a:ext uri="{FF2B5EF4-FFF2-40B4-BE49-F238E27FC236}">
                <a16:creationId xmlns:a16="http://schemas.microsoft.com/office/drawing/2014/main" id="{8EADBBC8-67FC-487B-8DEE-660A7E0C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24" y="2012756"/>
            <a:ext cx="8206226" cy="1477328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vi-VN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87640-CD16-4A8F-95F8-C706CE476C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20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Hình ảnh 7">
            <a:extLst>
              <a:ext uri="{FF2B5EF4-FFF2-40B4-BE49-F238E27FC236}">
                <a16:creationId xmlns:a16="http://schemas.microsoft.com/office/drawing/2014/main" id="{3A5536BD-BC22-48B8-BB85-01E1EFC5D9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7952" y="0"/>
            <a:ext cx="4156048" cy="68580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0A38A-B8FF-4D76-B855-0B2AE60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1" y="365126"/>
            <a:ext cx="4327369" cy="81253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89879427-7D6D-4812-9FB7-F1D8A86EC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632" y="1808164"/>
            <a:ext cx="4134186" cy="42835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Chỗ dành sẵn cho Ngày tháng 5">
            <a:extLst>
              <a:ext uri="{FF2B5EF4-FFF2-40B4-BE49-F238E27FC236}">
                <a16:creationId xmlns:a16="http://schemas.microsoft.com/office/drawing/2014/main" id="{908EC595-9DE5-4A8F-9FB2-773492BFCD4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</a:p>
        </p:txBody>
      </p:sp>
      <p:sp>
        <p:nvSpPr>
          <p:cNvPr id="6" name="Chỗ dành sẵn cho Chân trang 8">
            <a:extLst>
              <a:ext uri="{FF2B5EF4-FFF2-40B4-BE49-F238E27FC236}">
                <a16:creationId xmlns:a16="http://schemas.microsoft.com/office/drawing/2014/main" id="{FC472D79-C8C6-426F-B23E-6740F9746B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dirty="0" err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Erik Dinkel (CISO)</a:t>
            </a:r>
          </a:p>
        </p:txBody>
      </p:sp>
      <p:sp>
        <p:nvSpPr>
          <p:cNvPr id="8" name="Chỗ dành sẵn cho Số hiệu Bản chiếu 9">
            <a:extLst>
              <a:ext uri="{FF2B5EF4-FFF2-40B4-BE49-F238E27FC236}">
                <a16:creationId xmlns:a16="http://schemas.microsoft.com/office/drawing/2014/main" id="{3D36EEA7-E35C-4468-B621-8CCC9065A5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04225" y="6324600"/>
            <a:ext cx="438150" cy="400050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BD46F1-4AFD-4A91-AABA-910BF6BF1A3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41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4475" y="365125"/>
            <a:ext cx="85407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/>
              <a:t>Content (Arial 26 pt)</a:t>
            </a:r>
            <a:br>
              <a:rPr lang="en-US" altLang="de-DE"/>
            </a:br>
            <a:r>
              <a:rPr lang="en-US" altLang="de-DE"/>
              <a:t>max. two lines 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44475" y="1825625"/>
            <a:ext cx="85407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 (Arial 16 pt)</a:t>
            </a:r>
          </a:p>
          <a:p>
            <a:pPr lvl="1"/>
            <a:r>
              <a:rPr lang="en-GB" altLang="de-DE"/>
              <a:t>Enumeration </a:t>
            </a:r>
            <a:r>
              <a:rPr lang="de-CH" altLang="de-DE"/>
              <a:t>1</a:t>
            </a:r>
          </a:p>
          <a:p>
            <a:pPr lvl="2"/>
            <a:r>
              <a:rPr lang="en-GB" altLang="de-DE"/>
              <a:t>Enumeration </a:t>
            </a:r>
            <a:r>
              <a:rPr lang="de-CH" altLang="de-DE"/>
              <a:t>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913" y="6400800"/>
            <a:ext cx="968375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de-DE"/>
              <a:t>10.03.2020 (V 2.1)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7925" y="6400800"/>
            <a:ext cx="2716213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de-CH"/>
              <a:t>Erik Dinkel (CISO)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225" y="6400800"/>
            <a:ext cx="438150" cy="246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lang="en-US" sz="1000" b="1" smtClean="0">
                <a:solidFill>
                  <a:srgbClr val="1567AF"/>
                </a:solidFill>
                <a:latin typeface="Arial"/>
              </a:defRPr>
            </a:lvl1pPr>
          </a:lstStyle>
          <a:p>
            <a:pPr>
              <a:defRPr/>
            </a:pPr>
            <a:fld id="{28148CEE-AF33-486E-9643-79981212BEE3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1031" name="Hình ảnh 7" descr="Ảnh có chứa đối tượng&#10;&#10;Mô tả được tạo tự độ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426200"/>
            <a:ext cx="1273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697" r:id="rId5"/>
    <p:sldLayoutId id="2147483698" r:id="rId6"/>
    <p:sldLayoutId id="2147483713" r:id="rId7"/>
    <p:sldLayoutId id="2147483699" r:id="rId8"/>
    <p:sldLayoutId id="2147483714" r:id="rId9"/>
    <p:sldLayoutId id="2147483700" r:id="rId10"/>
    <p:sldLayoutId id="2147483715" r:id="rId11"/>
    <p:sldLayoutId id="2147483701" r:id="rId12"/>
    <p:sldLayoutId id="2147483716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17" r:id="rId19"/>
    <p:sldLayoutId id="2147483707" r:id="rId20"/>
    <p:sldLayoutId id="2147483708" r:id="rId21"/>
    <p:sldLayoutId id="2147483718" r:id="rId22"/>
    <p:sldLayoutId id="2147483719" r:id="rId23"/>
    <p:sldLayoutId id="2147483720" r:id="rId24"/>
  </p:sldLayoutIdLst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 kern="1200">
          <a:solidFill>
            <a:srgbClr val="1567A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567A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79400" indent="-279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5150" indent="-28575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intranet.usz.ch/_layouts/usz/pages/docredir.aspx?docid=1000112009" TargetMode="External"/><Relationship Id="rId11" Type="http://schemas.microsoft.com/office/2007/relationships/diagramDrawing" Target="../diagrams/drawing1.xml"/><Relationship Id="rId5" Type="http://schemas.openxmlformats.org/officeDocument/2006/relationships/hyperlink" Target="http://intranet.usz.ch/Documents/ICT%20Security%20Reglement%20%20Mobilger%C3%A4te_1000123052.pdf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://intranet.usz.ch/Documents/ICT%20Security%20Reglement%20%20ITbasierte%20Systeme%20am%20USZ_1000123051.pdf" TargetMode="Externa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1775" y="168275"/>
            <a:ext cx="8680450" cy="104298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de-CH" dirty="0"/>
              <a:t>Sicherheits-Beurteilung </a:t>
            </a:r>
            <a:br>
              <a:rPr lang="de-CH" dirty="0"/>
            </a:br>
            <a:r>
              <a:rPr lang="de-CH" dirty="0"/>
              <a:t>Informationssicherheit &amp; Datenschutz (1/2)</a:t>
            </a:r>
            <a:br>
              <a:rPr lang="de-CH" dirty="0"/>
            </a:br>
            <a:r>
              <a:rPr lang="de-CH" sz="1662" dirty="0">
                <a:solidFill>
                  <a:srgbClr val="C00000"/>
                </a:solidFill>
              </a:rPr>
              <a:t>Geräte-Name…..				</a:t>
            </a:r>
            <a:endParaRPr lang="de-DE" sz="1108" dirty="0">
              <a:solidFill>
                <a:srgbClr val="C00000"/>
              </a:solidFill>
            </a:endParaRPr>
          </a:p>
        </p:txBody>
      </p:sp>
      <p:sp>
        <p:nvSpPr>
          <p:cNvPr id="14339" name="Datumsplatzhalter 4"/>
          <p:cNvSpPr>
            <a:spLocks noGrp="1"/>
          </p:cNvSpPr>
          <p:nvPr>
            <p:ph type="dt" sz="quarter" idx="15"/>
          </p:nvPr>
        </p:nvSpPr>
        <p:spPr bwMode="auto">
          <a:xfrm>
            <a:off x="7267075" y="6416903"/>
            <a:ext cx="1256214" cy="2154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14340" name="Fußzeilenplatzhalter 5"/>
          <p:cNvSpPr>
            <a:spLocks noGrp="1"/>
          </p:cNvSpPr>
          <p:nvPr>
            <p:ph type="ftr" sz="quarter" idx="16"/>
          </p:nvPr>
        </p:nvSpPr>
        <p:spPr bwMode="auto">
          <a:xfrm>
            <a:off x="6269764" y="6416903"/>
            <a:ext cx="1620972" cy="2154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14341" name="Foliennummernplatzhalter 6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E055BC-92DF-423A-B55B-C0EEE29CD1EE}" type="slidenum">
              <a:rPr lang="de-CH" altLang="de-DE">
                <a:solidFill>
                  <a:srgbClr val="1567A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CH" altLang="de-DE" dirty="0">
              <a:solidFill>
                <a:srgbClr val="1567A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441825" y="941388"/>
            <a:ext cx="4354513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>
                <a:solidFill>
                  <a:srgbClr val="C00000"/>
                </a:solidFill>
                <a:latin typeface="+mn-lt"/>
              </a:rPr>
              <a:t>Eingereicht durch: ……</a:t>
            </a:r>
            <a:endParaRPr lang="de-CH" sz="1108" dirty="0">
              <a:latin typeface="+mn-lt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515051" y="6393895"/>
            <a:ext cx="2201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>
                <a:solidFill>
                  <a:srgbClr val="C00000"/>
                </a:solidFill>
                <a:latin typeface="+mn-lt"/>
              </a:rPr>
              <a:t>siehe Erläuterungen Seite 3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15555" y="1204913"/>
            <a:ext cx="8613775" cy="5126037"/>
            <a:chOff x="215555" y="1204913"/>
            <a:chExt cx="8613775" cy="5126037"/>
          </a:xfrm>
        </p:grpSpPr>
        <p:sp>
          <p:nvSpPr>
            <p:cNvPr id="65" name="Textfeld 64"/>
            <p:cNvSpPr txBox="1"/>
            <p:nvPr/>
          </p:nvSpPr>
          <p:spPr bwMode="auto">
            <a:xfrm>
              <a:off x="279055" y="1521255"/>
              <a:ext cx="4146550" cy="1605922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215555" y="1488975"/>
              <a:ext cx="4273550" cy="1709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215555" y="3483868"/>
              <a:ext cx="4273550" cy="15623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215555" y="5396449"/>
              <a:ext cx="4273550" cy="934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15555" y="1204913"/>
              <a:ext cx="4273550" cy="284062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 err="1">
                  <a:solidFill>
                    <a:schemeClr val="bg1"/>
                  </a:solidFill>
                  <a:latin typeface="+mn-lt"/>
                </a:rPr>
                <a:t>Use</a:t>
              </a: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 Case – was soll warum wie durch wen gemacht werden?</a:t>
              </a: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4489105" y="1204913"/>
              <a:ext cx="4340225" cy="284062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Risiken &amp; Massnahmen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4489105" y="1488975"/>
              <a:ext cx="4340225" cy="35491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215555" y="3198193"/>
              <a:ext cx="4273550" cy="285676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Was für Daten werden bearbeitet? (zutreffendes ankreuzen) </a:t>
              </a:r>
            </a:p>
          </p:txBody>
        </p:sp>
        <p:sp>
          <p:nvSpPr>
            <p:cNvPr id="16" name="Rechteck 15"/>
            <p:cNvSpPr/>
            <p:nvPr/>
          </p:nvSpPr>
          <p:spPr bwMode="auto">
            <a:xfrm>
              <a:off x="215555" y="5038144"/>
              <a:ext cx="4273550" cy="356690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Verlassen Daten das USZ oder greifen Externe auf Daten zu und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wenn ja auf welcher vertraglichen Grundlage?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4489105" y="5038144"/>
              <a:ext cx="4340225" cy="364760"/>
            </a:xfrm>
            <a:prstGeom prst="rect">
              <a:avLst/>
            </a:prstGeom>
            <a:solidFill>
              <a:srgbClr val="005EA8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Durch wen wurde dies bereits beurteilt? (zutreffende ankreuzen)</a:t>
              </a:r>
            </a:p>
          </p:txBody>
        </p:sp>
        <p:sp>
          <p:nvSpPr>
            <p:cNvPr id="19" name="Rechteck 18"/>
            <p:cNvSpPr/>
            <p:nvPr/>
          </p:nvSpPr>
          <p:spPr bwMode="auto">
            <a:xfrm>
              <a:off x="4489105" y="5394835"/>
              <a:ext cx="4340225" cy="9361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4356" name="Gruppieren 78"/>
            <p:cNvGrpSpPr>
              <a:grpSpLocks/>
            </p:cNvGrpSpPr>
            <p:nvPr/>
          </p:nvGrpSpPr>
          <p:grpSpPr bwMode="auto">
            <a:xfrm>
              <a:off x="4622138" y="5426442"/>
              <a:ext cx="1280201" cy="251023"/>
              <a:chOff x="5025008" y="5178459"/>
              <a:chExt cx="1386996" cy="253890"/>
            </a:xfrm>
          </p:grpSpPr>
          <p:sp>
            <p:nvSpPr>
              <p:cNvPr id="21" name="Abgerundetes Rechteck 20"/>
              <p:cNvSpPr/>
              <p:nvPr/>
            </p:nvSpPr>
            <p:spPr>
              <a:xfrm>
                <a:off x="5025351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5135427" y="5179139"/>
                <a:ext cx="127618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Netzwerksicherheit</a:t>
                </a:r>
              </a:p>
            </p:txBody>
          </p:sp>
        </p:grpSp>
        <p:grpSp>
          <p:nvGrpSpPr>
            <p:cNvPr id="14357" name="Gruppieren 77"/>
            <p:cNvGrpSpPr>
              <a:grpSpLocks/>
            </p:cNvGrpSpPr>
            <p:nvPr/>
          </p:nvGrpSpPr>
          <p:grpSpPr bwMode="auto">
            <a:xfrm>
              <a:off x="5865317" y="5426442"/>
              <a:ext cx="1280201" cy="251023"/>
              <a:chOff x="6371894" y="5178459"/>
              <a:chExt cx="1386996" cy="253890"/>
            </a:xfrm>
          </p:grpSpPr>
          <p:sp>
            <p:nvSpPr>
              <p:cNvPr id="25" name="Abgerundetes Rechteck 24"/>
              <p:cNvSpPr/>
              <p:nvPr/>
            </p:nvSpPr>
            <p:spPr>
              <a:xfrm>
                <a:off x="6372058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6482133" y="5179139"/>
                <a:ext cx="127618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Systemtechnik</a:t>
                </a:r>
              </a:p>
            </p:txBody>
          </p:sp>
        </p:grpSp>
        <p:grpSp>
          <p:nvGrpSpPr>
            <p:cNvPr id="14358" name="Group 2"/>
            <p:cNvGrpSpPr>
              <a:grpSpLocks/>
            </p:cNvGrpSpPr>
            <p:nvPr/>
          </p:nvGrpSpPr>
          <p:grpSpPr bwMode="auto">
            <a:xfrm>
              <a:off x="6997433" y="5426442"/>
              <a:ext cx="1479591" cy="251023"/>
              <a:chOff x="7598452" y="5178459"/>
              <a:chExt cx="1603020" cy="253890"/>
            </a:xfrm>
          </p:grpSpPr>
          <p:sp>
            <p:nvSpPr>
              <p:cNvPr id="28" name="Abgerundetes Rechteck 27"/>
              <p:cNvSpPr/>
              <p:nvPr/>
            </p:nvSpPr>
            <p:spPr>
              <a:xfrm>
                <a:off x="7598367" y="5229744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7708443" y="5179139"/>
                <a:ext cx="1492900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ICT Steuerung / Stab</a:t>
                </a:r>
              </a:p>
            </p:txBody>
          </p:sp>
        </p:grpSp>
        <p:grpSp>
          <p:nvGrpSpPr>
            <p:cNvPr id="14359" name="Gruppieren 75"/>
            <p:cNvGrpSpPr>
              <a:grpSpLocks/>
            </p:cNvGrpSpPr>
            <p:nvPr/>
          </p:nvGrpSpPr>
          <p:grpSpPr bwMode="auto">
            <a:xfrm>
              <a:off x="4622138" y="5660339"/>
              <a:ext cx="1280201" cy="251023"/>
              <a:chOff x="5025008" y="5415027"/>
              <a:chExt cx="1386996" cy="253890"/>
            </a:xfrm>
          </p:grpSpPr>
          <p:sp>
            <p:nvSpPr>
              <p:cNvPr id="31" name="Abgerundetes Rechteck 30"/>
              <p:cNvSpPr/>
              <p:nvPr/>
            </p:nvSpPr>
            <p:spPr>
              <a:xfrm>
                <a:off x="5025351" y="5466446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5135427" y="5415841"/>
                <a:ext cx="1276188" cy="2530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Rechtsdienst</a:t>
                </a:r>
              </a:p>
            </p:txBody>
          </p:sp>
        </p:grpSp>
        <p:grpSp>
          <p:nvGrpSpPr>
            <p:cNvPr id="14360" name="Gruppieren 74"/>
            <p:cNvGrpSpPr>
              <a:grpSpLocks/>
            </p:cNvGrpSpPr>
            <p:nvPr/>
          </p:nvGrpSpPr>
          <p:grpSpPr bwMode="auto">
            <a:xfrm>
              <a:off x="5865317" y="5660339"/>
              <a:ext cx="1280201" cy="251023"/>
              <a:chOff x="6371894" y="5415027"/>
              <a:chExt cx="1386996" cy="253890"/>
            </a:xfrm>
          </p:grpSpPr>
          <p:sp>
            <p:nvSpPr>
              <p:cNvPr id="34" name="Abgerundetes Rechteck 33"/>
              <p:cNvSpPr/>
              <p:nvPr/>
            </p:nvSpPr>
            <p:spPr>
              <a:xfrm>
                <a:off x="6372058" y="5466446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6482133" y="5415841"/>
                <a:ext cx="1276188" cy="2530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CISO</a:t>
                </a:r>
              </a:p>
            </p:txBody>
          </p:sp>
        </p:grpSp>
        <p:sp>
          <p:nvSpPr>
            <p:cNvPr id="37" name="Abgerundetes Rechteck 36"/>
            <p:cNvSpPr/>
            <p:nvPr/>
          </p:nvSpPr>
          <p:spPr bwMode="auto">
            <a:xfrm>
              <a:off x="315488" y="3544656"/>
              <a:ext cx="133350" cy="1307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662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38" name="Textfeld 37"/>
            <p:cNvSpPr txBox="1"/>
            <p:nvPr/>
          </p:nvSpPr>
          <p:spPr bwMode="auto">
            <a:xfrm>
              <a:off x="417085" y="3494622"/>
              <a:ext cx="1409701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Patientendaten (DSK4) </a:t>
              </a:r>
            </a:p>
          </p:txBody>
        </p:sp>
        <p:sp>
          <p:nvSpPr>
            <p:cNvPr id="40" name="Abgerundetes Rechteck 39"/>
            <p:cNvSpPr/>
            <p:nvPr/>
          </p:nvSpPr>
          <p:spPr bwMode="auto">
            <a:xfrm>
              <a:off x="315488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 bwMode="auto">
            <a:xfrm>
              <a:off x="417085" y="3944287"/>
              <a:ext cx="2132010" cy="23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Vertrauliche Mitarbeiterdaten (DSK3)</a:t>
              </a: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315488" y="4198503"/>
              <a:ext cx="133350" cy="1307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 bwMode="auto">
            <a:xfrm>
              <a:off x="417085" y="4146891"/>
              <a:ext cx="2025650" cy="2517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Andere vertrauliche Daten  (DSK3)</a:t>
              </a:r>
            </a:p>
          </p:txBody>
        </p:sp>
        <p:sp>
          <p:nvSpPr>
            <p:cNvPr id="51" name="Textfeld 50"/>
            <p:cNvSpPr txBox="1"/>
            <p:nvPr/>
          </p:nvSpPr>
          <p:spPr bwMode="auto">
            <a:xfrm>
              <a:off x="231775" y="4415657"/>
              <a:ext cx="4124325" cy="503563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Beschreibung: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2" name="Textfeld 51"/>
            <p:cNvSpPr txBox="1"/>
            <p:nvPr/>
          </p:nvSpPr>
          <p:spPr bwMode="auto">
            <a:xfrm>
              <a:off x="4555780" y="5856437"/>
              <a:ext cx="4206875" cy="455145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Kontakt Personen: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3" name="Textfeld 52"/>
            <p:cNvSpPr txBox="1"/>
            <p:nvPr/>
          </p:nvSpPr>
          <p:spPr bwMode="auto">
            <a:xfrm>
              <a:off x="4536730" y="1500274"/>
              <a:ext cx="4206875" cy="251783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Hinsichtlich welchen Dimensionen bestehen Risiken?</a:t>
              </a:r>
              <a:endParaRPr lang="de-CH" sz="923" dirty="0">
                <a:latin typeface="+mn-lt"/>
              </a:endParaRPr>
            </a:p>
          </p:txBody>
        </p:sp>
        <p:grpSp>
          <p:nvGrpSpPr>
            <p:cNvPr id="14369" name="Gruppieren 68"/>
            <p:cNvGrpSpPr>
              <a:grpSpLocks/>
            </p:cNvGrpSpPr>
            <p:nvPr/>
          </p:nvGrpSpPr>
          <p:grpSpPr bwMode="auto">
            <a:xfrm>
              <a:off x="4622138" y="1701264"/>
              <a:ext cx="1063417" cy="251023"/>
              <a:chOff x="5025008" y="1410739"/>
              <a:chExt cx="1152128" cy="253890"/>
            </a:xfrm>
          </p:grpSpPr>
          <p:sp>
            <p:nvSpPr>
              <p:cNvPr id="55" name="Abgerundetes Rechteck 54"/>
              <p:cNvSpPr/>
              <p:nvPr/>
            </p:nvSpPr>
            <p:spPr>
              <a:xfrm>
                <a:off x="5025351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135427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Vertraulichkeit</a:t>
                </a:r>
              </a:p>
            </p:txBody>
          </p:sp>
        </p:grpSp>
        <p:sp>
          <p:nvSpPr>
            <p:cNvPr id="64" name="Textfeld 63"/>
            <p:cNvSpPr txBox="1"/>
            <p:nvPr/>
          </p:nvSpPr>
          <p:spPr bwMode="auto">
            <a:xfrm>
              <a:off x="4527202" y="3141857"/>
              <a:ext cx="4206875" cy="1797986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Massnahmen: Was wird dagegen unternommen?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grpSp>
          <p:nvGrpSpPr>
            <p:cNvPr id="14370" name="Gruppieren 67"/>
            <p:cNvGrpSpPr>
              <a:grpSpLocks/>
            </p:cNvGrpSpPr>
            <p:nvPr/>
          </p:nvGrpSpPr>
          <p:grpSpPr bwMode="auto">
            <a:xfrm>
              <a:off x="5685555" y="1701264"/>
              <a:ext cx="1063417" cy="251023"/>
              <a:chOff x="6609184" y="1410739"/>
              <a:chExt cx="1152128" cy="253890"/>
            </a:xfrm>
          </p:grpSpPr>
          <p:sp>
            <p:nvSpPr>
              <p:cNvPr id="58" name="Abgerundetes Rechteck 57"/>
              <p:cNvSpPr/>
              <p:nvPr/>
            </p:nvSpPr>
            <p:spPr>
              <a:xfrm>
                <a:off x="6609753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6719828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Integrität</a:t>
                </a:r>
              </a:p>
            </p:txBody>
          </p:sp>
        </p:grpSp>
        <p:grpSp>
          <p:nvGrpSpPr>
            <p:cNvPr id="14371" name="Gruppieren 66"/>
            <p:cNvGrpSpPr>
              <a:grpSpLocks/>
            </p:cNvGrpSpPr>
            <p:nvPr/>
          </p:nvGrpSpPr>
          <p:grpSpPr bwMode="auto">
            <a:xfrm>
              <a:off x="6483118" y="1701264"/>
              <a:ext cx="1063417" cy="251023"/>
              <a:chOff x="8193360" y="1410739"/>
              <a:chExt cx="1152128" cy="253890"/>
            </a:xfrm>
          </p:grpSpPr>
          <p:sp>
            <p:nvSpPr>
              <p:cNvPr id="61" name="Abgerundetes Rechteck 60"/>
              <p:cNvSpPr/>
              <p:nvPr/>
            </p:nvSpPr>
            <p:spPr>
              <a:xfrm>
                <a:off x="8193238" y="1462112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8303313" y="1411506"/>
                <a:ext cx="1042278" cy="2530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Verfügbarkeit</a:t>
                </a:r>
              </a:p>
            </p:txBody>
          </p:sp>
        </p:grpSp>
        <p:sp>
          <p:nvSpPr>
            <p:cNvPr id="63" name="Textfeld 62"/>
            <p:cNvSpPr txBox="1"/>
            <p:nvPr/>
          </p:nvSpPr>
          <p:spPr bwMode="auto">
            <a:xfrm>
              <a:off x="4536730" y="1950578"/>
              <a:ext cx="4206875" cy="1255685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Risikobeschreibung: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Was kann passieren? Wie schlimm wäre es? Wie wahrscheinlich ist es?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  <a:r>
                <a:rPr lang="de-CH" sz="923" b="1" dirty="0">
                  <a:latin typeface="+mn-lt"/>
                </a:rPr>
                <a:t> </a:t>
              </a:r>
              <a:endParaRPr lang="de-CH" sz="923" dirty="0">
                <a:latin typeface="+mn-lt"/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225080" y="5406133"/>
              <a:ext cx="4249738" cy="905449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grpSp>
          <p:nvGrpSpPr>
            <p:cNvPr id="14377" name="Gruppieren 79"/>
            <p:cNvGrpSpPr>
              <a:grpSpLocks/>
            </p:cNvGrpSpPr>
            <p:nvPr/>
          </p:nvGrpSpPr>
          <p:grpSpPr bwMode="auto">
            <a:xfrm>
              <a:off x="7480071" y="1705822"/>
              <a:ext cx="1309925" cy="251023"/>
              <a:chOff x="8193360" y="1410739"/>
              <a:chExt cx="1419200" cy="253890"/>
            </a:xfrm>
          </p:grpSpPr>
          <p:sp>
            <p:nvSpPr>
              <p:cNvPr id="84" name="Abgerundetes Rechteck 83"/>
              <p:cNvSpPr/>
              <p:nvPr/>
            </p:nvSpPr>
            <p:spPr>
              <a:xfrm>
                <a:off x="8193234" y="1460767"/>
                <a:ext cx="144474" cy="1322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8303310" y="1410161"/>
                <a:ext cx="1308868" cy="25465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Nachvollziehbarkeit</a:t>
                </a:r>
              </a:p>
            </p:txBody>
          </p:sp>
        </p:grpSp>
        <p:grpSp>
          <p:nvGrpSpPr>
            <p:cNvPr id="14378" name="Group 7"/>
            <p:cNvGrpSpPr>
              <a:grpSpLocks/>
            </p:cNvGrpSpPr>
            <p:nvPr/>
          </p:nvGrpSpPr>
          <p:grpSpPr bwMode="auto">
            <a:xfrm>
              <a:off x="6997433" y="5690195"/>
              <a:ext cx="1280201" cy="251023"/>
              <a:chOff x="7598452" y="5445224"/>
              <a:chExt cx="1386996" cy="253890"/>
            </a:xfrm>
          </p:grpSpPr>
          <p:sp>
            <p:nvSpPr>
              <p:cNvPr id="86" name="Abgerundetes Rechteck 33"/>
              <p:cNvSpPr/>
              <p:nvPr/>
            </p:nvSpPr>
            <p:spPr>
              <a:xfrm>
                <a:off x="7598367" y="5495830"/>
                <a:ext cx="144474" cy="1322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feld 34"/>
              <p:cNvSpPr txBox="1"/>
              <p:nvPr/>
            </p:nvSpPr>
            <p:spPr>
              <a:xfrm>
                <a:off x="7708443" y="5445225"/>
                <a:ext cx="1276188" cy="25465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Compliance</a:t>
                </a:r>
              </a:p>
            </p:txBody>
          </p:sp>
        </p:grpSp>
        <p:sp>
          <p:nvSpPr>
            <p:cNvPr id="75" name="Abgerundetes Rechteck 74"/>
            <p:cNvSpPr/>
            <p:nvPr/>
          </p:nvSpPr>
          <p:spPr bwMode="auto">
            <a:xfrm>
              <a:off x="2472085" y="3544656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662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76" name="Textfeld 75"/>
            <p:cNvSpPr txBox="1"/>
            <p:nvPr/>
          </p:nvSpPr>
          <p:spPr bwMode="auto">
            <a:xfrm>
              <a:off x="2554362" y="3508867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77" name="Abgerundetes Rechteck 76"/>
            <p:cNvSpPr/>
            <p:nvPr/>
          </p:nvSpPr>
          <p:spPr bwMode="auto">
            <a:xfrm>
              <a:off x="3374857" y="3544656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8" name="Textfeld 77"/>
            <p:cNvSpPr txBox="1"/>
            <p:nvPr/>
          </p:nvSpPr>
          <p:spPr bwMode="auto">
            <a:xfrm>
              <a:off x="3476055" y="3508867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  <p:sp>
          <p:nvSpPr>
            <p:cNvPr id="79" name="Abgerundetes Rechteck 78"/>
            <p:cNvSpPr/>
            <p:nvPr/>
          </p:nvSpPr>
          <p:spPr bwMode="auto">
            <a:xfrm>
              <a:off x="378628" y="6127257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80" name="Textfeld 79"/>
            <p:cNvSpPr txBox="1"/>
            <p:nvPr/>
          </p:nvSpPr>
          <p:spPr bwMode="auto">
            <a:xfrm>
              <a:off x="480228" y="6077222"/>
              <a:ext cx="1558925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Speicherung USZ intern</a:t>
              </a:r>
            </a:p>
          </p:txBody>
        </p:sp>
        <p:sp>
          <p:nvSpPr>
            <p:cNvPr id="81" name="Abgerundetes Rechteck 80"/>
            <p:cNvSpPr/>
            <p:nvPr/>
          </p:nvSpPr>
          <p:spPr bwMode="auto">
            <a:xfrm>
              <a:off x="2644775" y="6123992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/>
            <p:cNvSpPr txBox="1"/>
            <p:nvPr/>
          </p:nvSpPr>
          <p:spPr bwMode="auto">
            <a:xfrm>
              <a:off x="2746375" y="6073957"/>
              <a:ext cx="1558925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Speicherung extern</a:t>
              </a:r>
            </a:p>
          </p:txBody>
        </p:sp>
        <p:sp>
          <p:nvSpPr>
            <p:cNvPr id="89" name="Abgerundetes Rechteck 88"/>
            <p:cNvSpPr/>
            <p:nvPr/>
          </p:nvSpPr>
          <p:spPr bwMode="auto">
            <a:xfrm>
              <a:off x="315488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0" name="Textfeld 89"/>
            <p:cNvSpPr txBox="1"/>
            <p:nvPr/>
          </p:nvSpPr>
          <p:spPr bwMode="auto">
            <a:xfrm>
              <a:off x="417085" y="3719660"/>
              <a:ext cx="2132797" cy="234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Besondere Mitarbeiterdaten (DSK4)</a:t>
              </a:r>
            </a:p>
          </p:txBody>
        </p:sp>
        <p:sp>
          <p:nvSpPr>
            <p:cNvPr id="91" name="Abgerundetes Rechteck 90"/>
            <p:cNvSpPr/>
            <p:nvPr/>
          </p:nvSpPr>
          <p:spPr bwMode="auto">
            <a:xfrm>
              <a:off x="2472085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2" name="Textfeld 91"/>
            <p:cNvSpPr txBox="1"/>
            <p:nvPr/>
          </p:nvSpPr>
          <p:spPr bwMode="auto">
            <a:xfrm>
              <a:off x="2555235" y="3719660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93" name="Abgerundetes Rechteck 92"/>
            <p:cNvSpPr/>
            <p:nvPr/>
          </p:nvSpPr>
          <p:spPr bwMode="auto">
            <a:xfrm>
              <a:off x="3374857" y="3760011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4" name="Textfeld 93"/>
            <p:cNvSpPr txBox="1"/>
            <p:nvPr/>
          </p:nvSpPr>
          <p:spPr bwMode="auto">
            <a:xfrm>
              <a:off x="3476928" y="3719660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  <p:sp>
          <p:nvSpPr>
            <p:cNvPr id="95" name="Abgerundetes Rechteck 94"/>
            <p:cNvSpPr/>
            <p:nvPr/>
          </p:nvSpPr>
          <p:spPr bwMode="auto">
            <a:xfrm>
              <a:off x="2472085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6" name="Textfeld 95"/>
            <p:cNvSpPr txBox="1"/>
            <p:nvPr/>
          </p:nvSpPr>
          <p:spPr bwMode="auto">
            <a:xfrm>
              <a:off x="2555354" y="3935133"/>
              <a:ext cx="879973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anonymisiert</a:t>
              </a:r>
            </a:p>
          </p:txBody>
        </p:sp>
        <p:sp>
          <p:nvSpPr>
            <p:cNvPr id="97" name="Abgerundetes Rechteck 96"/>
            <p:cNvSpPr/>
            <p:nvPr/>
          </p:nvSpPr>
          <p:spPr bwMode="auto">
            <a:xfrm>
              <a:off x="3374857" y="3975484"/>
              <a:ext cx="133350" cy="130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98" name="Textfeld 97"/>
            <p:cNvSpPr txBox="1"/>
            <p:nvPr/>
          </p:nvSpPr>
          <p:spPr bwMode="auto">
            <a:xfrm>
              <a:off x="3477047" y="3935133"/>
              <a:ext cx="1064767" cy="23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 err="1">
                  <a:latin typeface="+mn-lt"/>
                </a:rPr>
                <a:t>pseudonymisiert</a:t>
              </a:r>
              <a:endParaRPr lang="de-CH" sz="923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6" name="Gruppieren 1"/>
          <p:cNvGrpSpPr>
            <a:grpSpLocks/>
          </p:cNvGrpSpPr>
          <p:nvPr/>
        </p:nvGrpSpPr>
        <p:grpSpPr bwMode="auto">
          <a:xfrm>
            <a:off x="231775" y="1222414"/>
            <a:ext cx="8613775" cy="5102186"/>
            <a:chOff x="250826" y="908720"/>
            <a:chExt cx="9332342" cy="5174876"/>
          </a:xfrm>
        </p:grpSpPr>
        <p:sp>
          <p:nvSpPr>
            <p:cNvPr id="60" name="Rechteck 59"/>
            <p:cNvSpPr/>
            <p:nvPr/>
          </p:nvSpPr>
          <p:spPr>
            <a:xfrm>
              <a:off x="6249943" y="4406996"/>
              <a:ext cx="3333225" cy="16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5369" name="Gruppieren 58"/>
            <p:cNvGrpSpPr>
              <a:grpSpLocks/>
            </p:cNvGrpSpPr>
            <p:nvPr/>
          </p:nvGrpSpPr>
          <p:grpSpPr bwMode="auto">
            <a:xfrm>
              <a:off x="250826" y="908720"/>
              <a:ext cx="9332342" cy="5174092"/>
              <a:chOff x="250826" y="908720"/>
              <a:chExt cx="9332342" cy="5174092"/>
            </a:xfrm>
          </p:grpSpPr>
          <p:sp>
            <p:nvSpPr>
              <p:cNvPr id="9" name="Rechteck 8"/>
              <p:cNvSpPr/>
              <p:nvPr/>
            </p:nvSpPr>
            <p:spPr>
              <a:xfrm>
                <a:off x="250826" y="2770665"/>
                <a:ext cx="5999117" cy="3312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6" name="Rechteck 5"/>
              <p:cNvSpPr/>
              <p:nvPr/>
            </p:nvSpPr>
            <p:spPr>
              <a:xfrm>
                <a:off x="250826" y="908720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findet die technische Integration innerhalb des USZ statt?  </a:t>
                </a:r>
              </a:p>
            </p:txBody>
          </p:sp>
          <p:sp>
            <p:nvSpPr>
              <p:cNvPr id="7" name="Rechteck 6"/>
              <p:cNvSpPr/>
              <p:nvPr/>
            </p:nvSpPr>
            <p:spPr>
              <a:xfrm>
                <a:off x="250826" y="1196663"/>
                <a:ext cx="5999117" cy="1296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7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50826" y="2493205"/>
                <a:ext cx="5999117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Wie sieht die Systemarchitektur und der Datenfluss aus?</a:t>
                </a:r>
                <a:r>
                  <a:rPr lang="de-CH" sz="923" dirty="0">
                    <a:solidFill>
                      <a:schemeClr val="bg1"/>
                    </a:solidFill>
                    <a:latin typeface="+mn-lt"/>
                  </a:rPr>
                  <a:t> (Skizze – exemplarisch, bitte anpassen) </a:t>
                </a:r>
              </a:p>
            </p:txBody>
          </p:sp>
          <p:sp>
            <p:nvSpPr>
              <p:cNvPr id="41" name="Rechteck 40"/>
              <p:cNvSpPr/>
              <p:nvPr/>
            </p:nvSpPr>
            <p:spPr>
              <a:xfrm>
                <a:off x="6249943" y="908720"/>
                <a:ext cx="3333225" cy="287943"/>
              </a:xfrm>
              <a:prstGeom prst="rect">
                <a:avLst/>
              </a:prstGeom>
              <a:solidFill>
                <a:srgbClr val="005EA8"/>
              </a:solidFill>
              <a:ln>
                <a:solidFill>
                  <a:srgbClr val="0057A2"/>
                </a:solidFill>
              </a:ln>
              <a:effectLst/>
            </p:spPr>
            <p:txBody>
              <a:bodyPr wrap="none" lIns="132923" tIns="48139" rIns="0" bIns="48139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solidFill>
                      <a:schemeClr val="bg1"/>
                    </a:solidFill>
                    <a:latin typeface="+mn-lt"/>
                  </a:rPr>
                  <a:t>Werden Vorgabendokumente erfüllt?</a:t>
                </a:r>
                <a:endParaRPr lang="de-CH" sz="923" dirty="0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15419" name="Gruppieren 42"/>
              <p:cNvGrpSpPr>
                <a:grpSpLocks/>
              </p:cNvGrpSpPr>
              <p:nvPr/>
            </p:nvGrpSpPr>
            <p:grpSpPr bwMode="auto">
              <a:xfrm>
                <a:off x="6393161" y="1196752"/>
                <a:ext cx="1152128" cy="253890"/>
                <a:chOff x="5025008" y="3954323"/>
                <a:chExt cx="1152128" cy="253890"/>
              </a:xfrm>
            </p:grpSpPr>
            <p:sp>
              <p:nvSpPr>
                <p:cNvPr id="44" name="Abgerundetes Rechteck 43"/>
                <p:cNvSpPr/>
                <p:nvPr/>
              </p:nvSpPr>
              <p:spPr>
                <a:xfrm>
                  <a:off x="5024544" y="4005141"/>
                  <a:ext cx="144474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662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Textfeld 44"/>
                <p:cNvSpPr txBox="1"/>
                <p:nvPr/>
              </p:nvSpPr>
              <p:spPr>
                <a:xfrm>
                  <a:off x="5134620" y="3954234"/>
                  <a:ext cx="1042278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Ja</a:t>
                  </a:r>
                </a:p>
              </p:txBody>
            </p:sp>
          </p:grpSp>
          <p:grpSp>
            <p:nvGrpSpPr>
              <p:cNvPr id="15420" name="Gruppieren 45"/>
              <p:cNvGrpSpPr>
                <a:grpSpLocks/>
              </p:cNvGrpSpPr>
              <p:nvPr/>
            </p:nvGrpSpPr>
            <p:grpSpPr bwMode="auto">
              <a:xfrm>
                <a:off x="8319827" y="1196752"/>
                <a:ext cx="809637" cy="253890"/>
                <a:chOff x="5025008" y="3954323"/>
                <a:chExt cx="1152128" cy="253890"/>
              </a:xfrm>
            </p:grpSpPr>
            <p:sp>
              <p:nvSpPr>
                <p:cNvPr id="47" name="Abgerundetes Rechteck 46"/>
                <p:cNvSpPr/>
                <p:nvPr/>
              </p:nvSpPr>
              <p:spPr>
                <a:xfrm>
                  <a:off x="5023859" y="4005141"/>
                  <a:ext cx="144401" cy="1320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662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feld 47"/>
                <p:cNvSpPr txBox="1"/>
                <p:nvPr/>
              </p:nvSpPr>
              <p:spPr>
                <a:xfrm>
                  <a:off x="5133996" y="3954234"/>
                  <a:ext cx="1042631" cy="2545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CH" sz="923" dirty="0">
                      <a:latin typeface="+mn-lt"/>
                    </a:rPr>
                    <a:t>Nein</a:t>
                  </a:r>
                </a:p>
              </p:txBody>
            </p:sp>
          </p:grpSp>
          <p:sp>
            <p:nvSpPr>
              <p:cNvPr id="49" name="Textfeld 48"/>
              <p:cNvSpPr txBox="1"/>
              <p:nvPr/>
            </p:nvSpPr>
            <p:spPr>
              <a:xfrm>
                <a:off x="6286062" y="1413019"/>
                <a:ext cx="3204230" cy="1007008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b="1" dirty="0">
                    <a:latin typeface="+mn-lt"/>
                  </a:rPr>
                  <a:t>Wenn nein, was nicht und warum nicht?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…</a:t>
                </a:r>
              </a:p>
            </p:txBody>
          </p:sp>
        </p:grpSp>
        <p:cxnSp>
          <p:nvCxnSpPr>
            <p:cNvPr id="11" name="Gerader Verbinder 10"/>
            <p:cNvCxnSpPr/>
            <p:nvPr/>
          </p:nvCxnSpPr>
          <p:spPr>
            <a:xfrm>
              <a:off x="3224586" y="2882210"/>
              <a:ext cx="0" cy="220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>
              <a:off x="3224586" y="4388183"/>
              <a:ext cx="27897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/>
          </p:nvSpPr>
          <p:spPr>
            <a:xfrm>
              <a:off x="343702" y="2924325"/>
              <a:ext cx="792888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USZ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224586" y="2924325"/>
              <a:ext cx="143958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Internet / Extern 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224586" y="4397296"/>
              <a:ext cx="143958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rgbClr val="0057A2"/>
                  </a:solidFill>
                  <a:latin typeface="+mn-lt"/>
                </a:rPr>
                <a:t>Dritte </a:t>
              </a:r>
            </a:p>
          </p:txBody>
        </p:sp>
        <p:pic>
          <p:nvPicPr>
            <p:cNvPr id="15375" name="Grafik 1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871" y="3048054"/>
              <a:ext cx="616684" cy="60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376" name="Gruppieren 24"/>
            <p:cNvGrpSpPr>
              <a:grpSpLocks/>
            </p:cNvGrpSpPr>
            <p:nvPr/>
          </p:nvGrpSpPr>
          <p:grpSpPr bwMode="auto">
            <a:xfrm>
              <a:off x="1271871" y="4077072"/>
              <a:ext cx="1376873" cy="360040"/>
              <a:chOff x="2340402" y="4077072"/>
              <a:chExt cx="1376873" cy="360040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2340996" y="4077691"/>
                <a:ext cx="615735" cy="359532"/>
              </a:xfrm>
              <a:prstGeom prst="cub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925772" y="4141325"/>
                <a:ext cx="791168" cy="252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Server</a:t>
                </a:r>
              </a:p>
            </p:txBody>
          </p:sp>
        </p:grpSp>
        <p:grpSp>
          <p:nvGrpSpPr>
            <p:cNvPr id="15377" name="Gruppieren 25"/>
            <p:cNvGrpSpPr>
              <a:grpSpLocks/>
            </p:cNvGrpSpPr>
            <p:nvPr/>
          </p:nvGrpSpPr>
          <p:grpSpPr bwMode="auto">
            <a:xfrm>
              <a:off x="1363198" y="4579509"/>
              <a:ext cx="1152354" cy="607704"/>
              <a:chOff x="2431729" y="4579509"/>
              <a:chExt cx="1152354" cy="607704"/>
            </a:xfrm>
          </p:grpSpPr>
          <p:sp>
            <p:nvSpPr>
              <p:cNvPr id="18" name="Flussdiagramm: Magnetplattenspeicher 17"/>
              <p:cNvSpPr/>
              <p:nvPr/>
            </p:nvSpPr>
            <p:spPr>
              <a:xfrm>
                <a:off x="2431729" y="4579509"/>
                <a:ext cx="431702" cy="607704"/>
              </a:xfrm>
              <a:prstGeom prst="flowChartMagneticDisk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2791195" y="4770410"/>
                <a:ext cx="792888" cy="2376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DB</a:t>
                </a:r>
              </a:p>
            </p:txBody>
          </p:sp>
        </p:grpSp>
        <p:sp>
          <p:nvSpPr>
            <p:cNvPr id="24" name="Wolke 23"/>
            <p:cNvSpPr/>
            <p:nvPr/>
          </p:nvSpPr>
          <p:spPr>
            <a:xfrm>
              <a:off x="3909242" y="3274249"/>
              <a:ext cx="935642" cy="669747"/>
            </a:xfrm>
            <a:prstGeom prst="cloud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grpSp>
          <p:nvGrpSpPr>
            <p:cNvPr id="15379" name="Gruppieren 26"/>
            <p:cNvGrpSpPr>
              <a:grpSpLocks/>
            </p:cNvGrpSpPr>
            <p:nvPr/>
          </p:nvGrpSpPr>
          <p:grpSpPr bwMode="auto">
            <a:xfrm>
              <a:off x="5027964" y="3139415"/>
              <a:ext cx="838701" cy="826281"/>
              <a:chOff x="2193496" y="5004275"/>
              <a:chExt cx="838701" cy="826281"/>
            </a:xfrm>
          </p:grpSpPr>
          <p:sp>
            <p:nvSpPr>
              <p:cNvPr id="28" name="Flussdiagramm: Magnetplattenspeicher 27"/>
              <p:cNvSpPr/>
              <p:nvPr/>
            </p:nvSpPr>
            <p:spPr>
              <a:xfrm>
                <a:off x="2193496" y="5222852"/>
                <a:ext cx="431702" cy="607704"/>
              </a:xfrm>
              <a:prstGeom prst="flowChartMagneticDisk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662" dirty="0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2241029" y="5004275"/>
                <a:ext cx="791168" cy="25453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solidFill>
                      <a:srgbClr val="0057A2"/>
                    </a:solidFill>
                    <a:latin typeface="+mn-lt"/>
                  </a:rPr>
                  <a:t>DB</a:t>
                </a:r>
              </a:p>
            </p:txBody>
          </p:sp>
        </p:grpSp>
        <p:pic>
          <p:nvPicPr>
            <p:cNvPr id="15380" name="Grafik 29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424" y="4459699"/>
              <a:ext cx="616684" cy="60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Gerader Verbinder 31"/>
            <p:cNvCxnSpPr/>
            <p:nvPr/>
          </p:nvCxnSpPr>
          <p:spPr>
            <a:xfrm>
              <a:off x="1580333" y="3668842"/>
              <a:ext cx="0" cy="386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>
              <a:off x="1580333" y="4385682"/>
              <a:ext cx="0" cy="264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>
            <a:xfrm flipV="1">
              <a:off x="2321580" y="3647737"/>
              <a:ext cx="1475824" cy="439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/>
            <p:nvPr/>
          </p:nvCxnSpPr>
          <p:spPr>
            <a:xfrm>
              <a:off x="4377063" y="3971103"/>
              <a:ext cx="0" cy="381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3327782" y="3980649"/>
              <a:ext cx="792887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solidFill>
                    <a:srgbClr val="0057A2"/>
                  </a:solidFill>
                  <a:latin typeface="+mn-lt"/>
                </a:rPr>
                <a:t>https</a:t>
              </a: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4449300" y="4074618"/>
              <a:ext cx="791168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solidFill>
                    <a:srgbClr val="0057A2"/>
                  </a:solidFill>
                  <a:latin typeface="+mn-lt"/>
                </a:rPr>
                <a:t>https</a:t>
              </a: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61146" y="1196663"/>
              <a:ext cx="5988797" cy="1296542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 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249943" y="2493205"/>
              <a:ext cx="3333225" cy="287943"/>
            </a:xfrm>
            <a:prstGeom prst="rect">
              <a:avLst/>
            </a:prstGeom>
            <a:solidFill>
              <a:srgbClr val="0057A2"/>
            </a:solidFill>
            <a:ln>
              <a:solidFill>
                <a:srgbClr val="0057A2"/>
              </a:solidFill>
            </a:ln>
            <a:effectLst/>
          </p:spPr>
          <p:txBody>
            <a:bodyPr wrap="none" lIns="132923" tIns="48139" rIns="0" bIns="48139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solidFill>
                    <a:schemeClr val="bg1"/>
                  </a:solidFill>
                  <a:latin typeface="+mn-lt"/>
                </a:rPr>
                <a:t>Kommentar &amp; Auflagen </a:t>
              </a:r>
              <a:r>
                <a:rPr lang="de-CH" sz="923" dirty="0">
                  <a:solidFill>
                    <a:schemeClr val="bg1"/>
                  </a:solidFill>
                  <a:latin typeface="+mn-lt"/>
                </a:rPr>
                <a:t>(wird durch CISO ausgefüllt)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6249943" y="2781149"/>
              <a:ext cx="3333225" cy="1686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279182" y="2840011"/>
              <a:ext cx="3204230" cy="10085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Beurteilung ISB: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6315300" y="4653578"/>
              <a:ext cx="3202510" cy="100700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Abnahme und Auflagen CISO: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6315300" y="5660585"/>
              <a:ext cx="3202510" cy="313398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6320461" y="4195414"/>
              <a:ext cx="3202510" cy="313397"/>
            </a:xfrm>
            <a:prstGeom prst="rect">
              <a:avLst/>
            </a:prstGeom>
            <a:noFill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b="1" dirty="0">
                  <a:latin typeface="+mn-lt"/>
                </a:rPr>
                <a:t>Datum: </a:t>
              </a:r>
              <a:r>
                <a:rPr lang="de-CH" sz="923" dirty="0">
                  <a:latin typeface="+mn-lt"/>
                </a:rPr>
                <a:t>…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3779" y="5821455"/>
              <a:ext cx="454525" cy="237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AD</a:t>
              </a:r>
            </a:p>
          </p:txBody>
        </p:sp>
        <p:sp>
          <p:nvSpPr>
            <p:cNvPr id="61" name="Abgerundetes Rechteck 60"/>
            <p:cNvSpPr/>
            <p:nvPr/>
          </p:nvSpPr>
          <p:spPr>
            <a:xfrm>
              <a:off x="343702" y="5872362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3" name="Abgerundetes Rechteck 62"/>
            <p:cNvSpPr/>
            <p:nvPr/>
          </p:nvSpPr>
          <p:spPr>
            <a:xfrm>
              <a:off x="3080112" y="5872367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>
              <a:off x="3190187" y="5821459"/>
              <a:ext cx="1690691" cy="2376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Proxy Dienste</a:t>
              </a: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4160228" y="5872366"/>
              <a:ext cx="144474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70304" y="5821459"/>
              <a:ext cx="169069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WAF Dienste</a:t>
              </a:r>
            </a:p>
          </p:txBody>
        </p:sp>
        <p:sp>
          <p:nvSpPr>
            <p:cNvPr id="67" name="Abgerundetes Rechteck 66"/>
            <p:cNvSpPr/>
            <p:nvPr/>
          </p:nvSpPr>
          <p:spPr>
            <a:xfrm>
              <a:off x="777125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885481" y="5824637"/>
              <a:ext cx="987240" cy="2529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Daten Ablage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5169827" y="5872366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278183" y="5821459"/>
              <a:ext cx="95972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Team Viewer</a:t>
              </a:r>
            </a:p>
          </p:txBody>
        </p:sp>
        <p:sp>
          <p:nvSpPr>
            <p:cNvPr id="71" name="Abgerundetes Rechteck 70"/>
            <p:cNvSpPr/>
            <p:nvPr/>
          </p:nvSpPr>
          <p:spPr>
            <a:xfrm>
              <a:off x="1819402" y="5872367"/>
              <a:ext cx="142755" cy="1320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662" dirty="0">
                <a:solidFill>
                  <a:schemeClr val="tx1"/>
                </a:solidFill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1929478" y="5821459"/>
              <a:ext cx="1229751" cy="2545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Zonenübergange</a:t>
              </a:r>
            </a:p>
          </p:txBody>
        </p:sp>
      </p:grpSp>
      <p:sp>
        <p:nvSpPr>
          <p:cNvPr id="1536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8404225" y="6401514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EADD34-7491-43FE-AD39-7BF183B21A9D}" type="slidenum">
              <a:rPr lang="de-CH" altLang="de-DE">
                <a:solidFill>
                  <a:srgbClr val="1567AF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de-CH" altLang="de-DE">
              <a:solidFill>
                <a:srgbClr val="1567AF"/>
              </a:solidFill>
              <a:latin typeface="Arial" panose="020B0604020202020204" pitchFamily="34" charset="0"/>
            </a:endParaRPr>
          </a:p>
        </p:txBody>
      </p:sp>
      <p:sp>
        <p:nvSpPr>
          <p:cNvPr id="73" name="Titel 1"/>
          <p:cNvSpPr>
            <a:spLocks noGrp="1"/>
          </p:cNvSpPr>
          <p:nvPr>
            <p:ph type="title"/>
          </p:nvPr>
        </p:nvSpPr>
        <p:spPr>
          <a:xfrm>
            <a:off x="231775" y="168275"/>
            <a:ext cx="8680450" cy="104298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de-CH" dirty="0"/>
              <a:t>Sicherheits-Beurteilung </a:t>
            </a:r>
            <a:br>
              <a:rPr lang="de-CH" dirty="0"/>
            </a:br>
            <a:r>
              <a:rPr lang="de-CH" dirty="0"/>
              <a:t>Informationssicherheit &amp; Datenschutz (2/2)</a:t>
            </a:r>
            <a:br>
              <a:rPr lang="de-CH" dirty="0"/>
            </a:br>
            <a:r>
              <a:rPr lang="de-CH" sz="1662" dirty="0">
                <a:solidFill>
                  <a:srgbClr val="C00000"/>
                </a:solidFill>
              </a:rPr>
              <a:t>Geräte-Name…..				</a:t>
            </a:r>
            <a:endParaRPr lang="de-DE" sz="1108" dirty="0">
              <a:solidFill>
                <a:srgbClr val="C00000"/>
              </a:solidFill>
            </a:endParaRPr>
          </a:p>
        </p:txBody>
      </p:sp>
      <p:sp>
        <p:nvSpPr>
          <p:cNvPr id="74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75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3515051" y="6393895"/>
            <a:ext cx="2201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>
                <a:solidFill>
                  <a:srgbClr val="C00000"/>
                </a:solidFill>
                <a:latin typeface="+mn-lt"/>
              </a:rPr>
              <a:t>siehe Erläuterungen Seite 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35723" y="2531259"/>
            <a:ext cx="5383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ACHTUNG: </a:t>
            </a:r>
            <a:r>
              <a:rPr lang="de-CH" sz="1000" dirty="0"/>
              <a:t>System Daten müssen zwingend auf dem Laufwerk FS </a:t>
            </a:r>
            <a:r>
              <a:rPr lang="de-CH" sz="1000" dirty="0" err="1"/>
              <a:t>Appl</a:t>
            </a:r>
            <a:r>
              <a:rPr lang="de-CH" sz="1000" dirty="0"/>
              <a:t> abgelegt werden. 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4441825" y="941388"/>
            <a:ext cx="4354513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>
                <a:solidFill>
                  <a:srgbClr val="C00000"/>
                </a:solidFill>
                <a:latin typeface="+mn-lt"/>
              </a:rPr>
              <a:t>Eingereicht durch: ……</a:t>
            </a:r>
            <a:endParaRPr lang="de-CH" sz="1108" dirty="0">
              <a:latin typeface="+mn-lt"/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373405" y="4822722"/>
            <a:ext cx="447674" cy="681997"/>
            <a:chOff x="4414346" y="2135203"/>
            <a:chExt cx="1182414" cy="14593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Abgerundetes Rechteck 78"/>
            <p:cNvSpPr/>
            <p:nvPr/>
          </p:nvSpPr>
          <p:spPr>
            <a:xfrm>
              <a:off x="4414346" y="2135203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4571999" y="2324390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1" name="Ellipse 80"/>
            <p:cNvSpPr/>
            <p:nvPr/>
          </p:nvSpPr>
          <p:spPr>
            <a:xfrm>
              <a:off x="5252441" y="2300062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2" name="Abgerundetes Rechteck 81"/>
            <p:cNvSpPr/>
            <p:nvPr/>
          </p:nvSpPr>
          <p:spPr>
            <a:xfrm>
              <a:off x="4414346" y="2644154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3" name="Rechteck 82"/>
            <p:cNvSpPr/>
            <p:nvPr/>
          </p:nvSpPr>
          <p:spPr>
            <a:xfrm>
              <a:off x="4571999" y="2822031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" name="Ellipse 83"/>
            <p:cNvSpPr/>
            <p:nvPr/>
          </p:nvSpPr>
          <p:spPr>
            <a:xfrm>
              <a:off x="5252441" y="2797703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Abgerundetes Rechteck 84"/>
            <p:cNvSpPr/>
            <p:nvPr/>
          </p:nvSpPr>
          <p:spPr>
            <a:xfrm>
              <a:off x="4414346" y="3153105"/>
              <a:ext cx="1182414" cy="4414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6" name="Rechteck 85"/>
            <p:cNvSpPr/>
            <p:nvPr/>
          </p:nvSpPr>
          <p:spPr>
            <a:xfrm>
              <a:off x="4571999" y="3342292"/>
              <a:ext cx="520262" cy="63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7" name="Ellipse 86"/>
            <p:cNvSpPr/>
            <p:nvPr/>
          </p:nvSpPr>
          <p:spPr>
            <a:xfrm>
              <a:off x="5252441" y="3317964"/>
              <a:ext cx="152610" cy="1117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8" name="Textfeld 87"/>
          <p:cNvSpPr txBox="1"/>
          <p:nvPr/>
        </p:nvSpPr>
        <p:spPr bwMode="auto">
          <a:xfrm>
            <a:off x="362290" y="4532450"/>
            <a:ext cx="731839" cy="2343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solidFill>
                  <a:srgbClr val="0057A2"/>
                </a:solidFill>
                <a:latin typeface="+mn-lt"/>
              </a:rPr>
              <a:t>Server</a:t>
            </a:r>
          </a:p>
        </p:txBody>
      </p:sp>
      <p:grpSp>
        <p:nvGrpSpPr>
          <p:cNvPr id="89" name="Gruppieren 88"/>
          <p:cNvGrpSpPr/>
          <p:nvPr/>
        </p:nvGrpSpPr>
        <p:grpSpPr>
          <a:xfrm>
            <a:off x="2744449" y="3865579"/>
            <a:ext cx="452184" cy="354617"/>
            <a:chOff x="3533965" y="981193"/>
            <a:chExt cx="2319806" cy="988613"/>
          </a:xfrm>
        </p:grpSpPr>
        <p:sp>
          <p:nvSpPr>
            <p:cNvPr id="90" name="Rechteck 89"/>
            <p:cNvSpPr/>
            <p:nvPr/>
          </p:nvSpPr>
          <p:spPr>
            <a:xfrm>
              <a:off x="3533965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4311914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089863" y="981193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3938237" y="1308186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4714352" y="1308186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3533965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6" name="Rechteck 95"/>
            <p:cNvSpPr/>
            <p:nvPr/>
          </p:nvSpPr>
          <p:spPr>
            <a:xfrm>
              <a:off x="4311914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7" name="Rechteck 96"/>
            <p:cNvSpPr/>
            <p:nvPr/>
          </p:nvSpPr>
          <p:spPr>
            <a:xfrm>
              <a:off x="5089863" y="1650947"/>
              <a:ext cx="763907" cy="3188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Rechteck 97"/>
            <p:cNvSpPr/>
            <p:nvPr/>
          </p:nvSpPr>
          <p:spPr>
            <a:xfrm>
              <a:off x="3533965" y="1322993"/>
              <a:ext cx="392064" cy="2982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" name="Rechteck 98"/>
            <p:cNvSpPr/>
            <p:nvPr/>
          </p:nvSpPr>
          <p:spPr>
            <a:xfrm>
              <a:off x="5490467" y="1313539"/>
              <a:ext cx="363304" cy="328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00" name="Rechteck 99"/>
          <p:cNvSpPr/>
          <p:nvPr/>
        </p:nvSpPr>
        <p:spPr>
          <a:xfrm>
            <a:off x="2674642" y="3634187"/>
            <a:ext cx="635348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CH" sz="923" dirty="0">
                <a:solidFill>
                  <a:srgbClr val="0057A2"/>
                </a:solidFill>
              </a:rPr>
              <a:t>Firewall</a:t>
            </a:r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7" y="3495793"/>
            <a:ext cx="583981" cy="627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" name="Rechteck 101"/>
          <p:cNvSpPr/>
          <p:nvPr/>
        </p:nvSpPr>
        <p:spPr bwMode="auto">
          <a:xfrm>
            <a:off x="5768975" y="1204913"/>
            <a:ext cx="3076575" cy="1579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/>
          </a:p>
        </p:txBody>
      </p:sp>
      <p:sp>
        <p:nvSpPr>
          <p:cNvPr id="103" name="Textfeld 102"/>
          <p:cNvSpPr txBox="1"/>
          <p:nvPr/>
        </p:nvSpPr>
        <p:spPr bwMode="auto">
          <a:xfrm>
            <a:off x="5764212" y="2547743"/>
            <a:ext cx="3078163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solidFill>
                  <a:srgbClr val="C00000"/>
                </a:solidFill>
                <a:latin typeface="+mn-lt"/>
              </a:rPr>
              <a:t>Siehe nächste Seite Pkt.5!</a:t>
            </a:r>
          </a:p>
        </p:txBody>
      </p:sp>
      <p:sp>
        <p:nvSpPr>
          <p:cNvPr id="104" name="Abgerundetes Rechteck 103"/>
          <p:cNvSpPr/>
          <p:nvPr/>
        </p:nvSpPr>
        <p:spPr bwMode="auto">
          <a:xfrm>
            <a:off x="4228198" y="590056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05" name="Textfeld 104"/>
          <p:cNvSpPr txBox="1"/>
          <p:nvPr/>
        </p:nvSpPr>
        <p:spPr bwMode="auto">
          <a:xfrm>
            <a:off x="4329798" y="5840907"/>
            <a:ext cx="1825625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Speicherung auf Device</a:t>
            </a:r>
          </a:p>
        </p:txBody>
      </p:sp>
      <p:sp>
        <p:nvSpPr>
          <p:cNvPr id="169" name="Textfeld 168"/>
          <p:cNvSpPr txBox="1"/>
          <p:nvPr/>
        </p:nvSpPr>
        <p:spPr bwMode="auto">
          <a:xfrm>
            <a:off x="429785" y="5880897"/>
            <a:ext cx="1439177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UZS Netz</a:t>
            </a:r>
          </a:p>
        </p:txBody>
      </p:sp>
      <p:sp>
        <p:nvSpPr>
          <p:cNvPr id="168" name="Abgerundetes Rechteck 167"/>
          <p:cNvSpPr/>
          <p:nvPr/>
        </p:nvSpPr>
        <p:spPr bwMode="auto">
          <a:xfrm>
            <a:off x="328185" y="5930932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70" name="Abgerundetes Rechteck 169"/>
          <p:cNvSpPr/>
          <p:nvPr/>
        </p:nvSpPr>
        <p:spPr bwMode="auto">
          <a:xfrm>
            <a:off x="1740802" y="5927918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71" name="Textfeld 170"/>
          <p:cNvSpPr txBox="1"/>
          <p:nvPr/>
        </p:nvSpPr>
        <p:spPr bwMode="auto">
          <a:xfrm>
            <a:off x="1842402" y="5877883"/>
            <a:ext cx="1064311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VPN</a:t>
            </a:r>
          </a:p>
        </p:txBody>
      </p:sp>
      <p:sp>
        <p:nvSpPr>
          <p:cNvPr id="172" name="Abgerundetes Rechteck 171"/>
          <p:cNvSpPr/>
          <p:nvPr/>
        </p:nvSpPr>
        <p:spPr bwMode="auto">
          <a:xfrm>
            <a:off x="2917825" y="590901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  <p:sp>
        <p:nvSpPr>
          <p:cNvPr id="173" name="Textfeld 172"/>
          <p:cNvSpPr txBox="1"/>
          <p:nvPr/>
        </p:nvSpPr>
        <p:spPr bwMode="auto">
          <a:xfrm>
            <a:off x="3019426" y="5858984"/>
            <a:ext cx="1231472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Zugriff über Internet</a:t>
            </a:r>
          </a:p>
        </p:txBody>
      </p:sp>
      <p:sp>
        <p:nvSpPr>
          <p:cNvPr id="107" name="Textfeld 106"/>
          <p:cNvSpPr txBox="1"/>
          <p:nvPr/>
        </p:nvSpPr>
        <p:spPr bwMode="auto">
          <a:xfrm>
            <a:off x="429784" y="5678754"/>
            <a:ext cx="3873026" cy="23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Device eingebunden in Mobile Device Management (MDM) </a:t>
            </a:r>
          </a:p>
        </p:txBody>
      </p:sp>
      <p:sp>
        <p:nvSpPr>
          <p:cNvPr id="108" name="Abgerundetes Rechteck 107"/>
          <p:cNvSpPr/>
          <p:nvPr/>
        </p:nvSpPr>
        <p:spPr bwMode="auto">
          <a:xfrm>
            <a:off x="328185" y="5728789"/>
            <a:ext cx="133350" cy="130733"/>
          </a:xfrm>
          <a:prstGeom prst="roundRect">
            <a:avLst/>
          </a:prstGeom>
          <a:solidFill>
            <a:schemeClr val="bg1"/>
          </a:solidFill>
          <a:ln>
            <a:solidFill>
              <a:srgbClr val="00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1662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6" y="2916331"/>
            <a:ext cx="4306961" cy="25804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25" y="370825"/>
            <a:ext cx="4306962" cy="2586058"/>
          </a:xfrm>
          <a:prstGeom prst="rect">
            <a:avLst/>
          </a:prstGeom>
        </p:spPr>
      </p:pic>
      <p:sp>
        <p:nvSpPr>
          <p:cNvPr id="16388" name="Titel 1"/>
          <p:cNvSpPr>
            <a:spLocks noGrp="1"/>
          </p:cNvSpPr>
          <p:nvPr>
            <p:ph type="title"/>
          </p:nvPr>
        </p:nvSpPr>
        <p:spPr>
          <a:xfrm>
            <a:off x="231775" y="244253"/>
            <a:ext cx="8680450" cy="811213"/>
          </a:xfrm>
        </p:spPr>
        <p:txBody>
          <a:bodyPr/>
          <a:lstStyle/>
          <a:p>
            <a:r>
              <a:rPr lang="de-CH" altLang="de-DE" dirty="0"/>
              <a:t>Erklärung &amp; Prozess</a:t>
            </a:r>
            <a:br>
              <a:rPr lang="de-CH" altLang="de-DE" dirty="0"/>
            </a:br>
            <a:endParaRPr lang="de-CH" altLang="de-DE" dirty="0"/>
          </a:p>
        </p:txBody>
      </p:sp>
      <p:sp>
        <p:nvSpPr>
          <p:cNvPr id="1639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8404225" y="6401514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75F456-1B69-44E4-8D93-EE85AD907606}" type="slidenum">
              <a:rPr lang="de-CH" altLang="de-DE">
                <a:solidFill>
                  <a:srgbClr val="1567AF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CH" altLang="de-DE">
              <a:solidFill>
                <a:srgbClr val="1567AF"/>
              </a:solidFill>
              <a:latin typeface="Arial" panose="020B060402020202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471988" y="712585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1</a:t>
            </a:r>
          </a:p>
        </p:txBody>
      </p:sp>
      <p:sp>
        <p:nvSpPr>
          <p:cNvPr id="9" name="Ellipse 8"/>
          <p:cNvSpPr/>
          <p:nvPr/>
        </p:nvSpPr>
        <p:spPr>
          <a:xfrm>
            <a:off x="6765925" y="1111047"/>
            <a:ext cx="198438" cy="198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2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31775" y="703263"/>
            <a:ext cx="3808413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     Bitte Beschreiben Sie hier den Grund warum etwas gemacht werden soll. Was ist der Anwendungszweck? Was der Nutzen? Wer möchte dies und warum? Wird dies im Rahmen eines Projekts umgesetzt?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49238" y="1365250"/>
            <a:ext cx="3810000" cy="1512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Vertraulichkeit</a:t>
            </a:r>
            <a:r>
              <a:rPr lang="de-CH" sz="923" dirty="0">
                <a:latin typeface="+mn-lt"/>
              </a:rPr>
              <a:t>: Besteht das Risiko, dass unberechtigte Zugriff auf Daten erhalten und/oder Daten entwendet werden können?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Integrität: </a:t>
            </a:r>
            <a:r>
              <a:rPr lang="de-CH" sz="923" dirty="0">
                <a:latin typeface="+mn-lt"/>
              </a:rPr>
              <a:t>Besteht das Risiko, dass Daten ungewollt oder missbräuchlich verändert werden und nicht mehr konsistent sind?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Verfügbarkeit: </a:t>
            </a:r>
            <a:r>
              <a:rPr lang="de-CH" sz="923" dirty="0">
                <a:latin typeface="+mn-lt"/>
              </a:rPr>
              <a:t>Besteht ein Risiko dass Daten oder Systeme ausfallen und nicht mehr zur Verfügung stehen?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Nachvollziehbarkeit: </a:t>
            </a:r>
            <a:r>
              <a:rPr lang="de-CH" sz="923" dirty="0">
                <a:latin typeface="+mn-lt"/>
              </a:rPr>
              <a:t>Besteht ein Risiko, dass Veränderungen nicht nachvollziehbar sind (kein </a:t>
            </a:r>
            <a:r>
              <a:rPr lang="de-CH" sz="923" dirty="0" err="1">
                <a:latin typeface="+mn-lt"/>
              </a:rPr>
              <a:t>Logging</a:t>
            </a:r>
            <a:r>
              <a:rPr lang="de-CH" sz="923" dirty="0">
                <a:latin typeface="+mn-lt"/>
              </a:rPr>
              <a:t>, keine Protokollierung)?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Bestehen </a:t>
            </a:r>
            <a:r>
              <a:rPr lang="de-CH" sz="923" b="1" dirty="0">
                <a:latin typeface="+mn-lt"/>
              </a:rPr>
              <a:t>weitere operative Risiken </a:t>
            </a:r>
            <a:r>
              <a:rPr lang="de-CH" sz="923" dirty="0">
                <a:latin typeface="+mn-lt"/>
              </a:rPr>
              <a:t>oder </a:t>
            </a:r>
            <a:r>
              <a:rPr lang="de-CH" sz="923" b="1" dirty="0">
                <a:latin typeface="+mn-lt"/>
              </a:rPr>
              <a:t>Reputationsrisiken</a:t>
            </a:r>
            <a:r>
              <a:rPr lang="de-CH" sz="923" dirty="0">
                <a:latin typeface="+mn-lt"/>
              </a:rPr>
              <a:t> für das USZ?  </a:t>
            </a:r>
          </a:p>
        </p:txBody>
      </p:sp>
      <p:sp>
        <p:nvSpPr>
          <p:cNvPr id="12" name="Ellipse 11"/>
          <p:cNvSpPr/>
          <p:nvPr/>
        </p:nvSpPr>
        <p:spPr>
          <a:xfrm>
            <a:off x="249238" y="70326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249238" y="133826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50825" y="2898775"/>
            <a:ext cx="3810000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Mit welchen Bereichen wurde das Thema bereits besprochen? Welche Bereiche waren bei der Entwicklung der auf Seite 2 beschriebenen technischen Lösung involviert? Wurde die vertragliche Grundlage durch den Rechtsdienst abgenommen oder war der dieser sonst involviert? Wer waren die Kontaktpersonen?</a:t>
            </a:r>
          </a:p>
        </p:txBody>
      </p:sp>
      <p:sp>
        <p:nvSpPr>
          <p:cNvPr id="15" name="Ellipse 14"/>
          <p:cNvSpPr/>
          <p:nvPr/>
        </p:nvSpPr>
        <p:spPr>
          <a:xfrm>
            <a:off x="249238" y="2867025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3</a:t>
            </a:r>
          </a:p>
        </p:txBody>
      </p:sp>
      <p:sp>
        <p:nvSpPr>
          <p:cNvPr id="16" name="Ellipse 15"/>
          <p:cNvSpPr/>
          <p:nvPr/>
        </p:nvSpPr>
        <p:spPr>
          <a:xfrm>
            <a:off x="8204200" y="2643736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3</a:t>
            </a:r>
          </a:p>
        </p:txBody>
      </p:sp>
      <p:sp>
        <p:nvSpPr>
          <p:cNvPr id="17" name="Ellipse 16"/>
          <p:cNvSpPr/>
          <p:nvPr/>
        </p:nvSpPr>
        <p:spPr>
          <a:xfrm>
            <a:off x="7585242" y="3369754"/>
            <a:ext cx="200025" cy="2000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5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250825" y="3684588"/>
            <a:ext cx="3810000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Wie wird die Lösung technisch im USZ integriert? Bezogene ICT Services?  Datenfluss? Zwischen- und Endablage der Daten?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Inventarisierung ? System </a:t>
            </a:r>
            <a:r>
              <a:rPr lang="de-CH" sz="923" dirty="0" err="1">
                <a:latin typeface="+mn-lt"/>
              </a:rPr>
              <a:t>Owner</a:t>
            </a:r>
            <a:r>
              <a:rPr lang="de-CH" sz="923" dirty="0">
                <a:latin typeface="+mn-lt"/>
              </a:rPr>
              <a:t>?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 sz="923" dirty="0">
              <a:latin typeface="+mn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249238" y="3678238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4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50825" y="4216400"/>
            <a:ext cx="3810000" cy="66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 </a:t>
            </a:r>
            <a:r>
              <a:rPr lang="de-CH" sz="923" dirty="0">
                <a:latin typeface="+mn-lt"/>
              </a:rPr>
              <a:t>Sind die Vorgaben folgender </a:t>
            </a:r>
            <a:r>
              <a:rPr lang="de-CH" sz="923" b="1" dirty="0">
                <a:latin typeface="+mn-lt"/>
              </a:rPr>
              <a:t>Reglemente</a:t>
            </a:r>
            <a:r>
              <a:rPr lang="de-CH" sz="923" dirty="0">
                <a:latin typeface="+mn-lt"/>
              </a:rPr>
              <a:t> eingehalten? </a:t>
            </a: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923" dirty="0">
                <a:latin typeface="+mn-lt"/>
                <a:hlinkClick r:id="rId4"/>
              </a:rPr>
              <a:t>Information Security – IT-</a:t>
            </a:r>
            <a:r>
              <a:rPr lang="en-US" sz="923" dirty="0" err="1">
                <a:latin typeface="+mn-lt"/>
                <a:hlinkClick r:id="rId4"/>
              </a:rPr>
              <a:t>basierte</a:t>
            </a:r>
            <a:r>
              <a:rPr lang="en-US" sz="923" dirty="0">
                <a:latin typeface="+mn-lt"/>
                <a:hlinkClick r:id="rId4"/>
              </a:rPr>
              <a:t> </a:t>
            </a:r>
            <a:r>
              <a:rPr lang="en-US" sz="923" dirty="0" err="1">
                <a:latin typeface="+mn-lt"/>
                <a:hlinkClick r:id="rId4"/>
              </a:rPr>
              <a:t>Systeme</a:t>
            </a:r>
            <a:r>
              <a:rPr lang="en-US" sz="923" dirty="0">
                <a:latin typeface="+mn-lt"/>
                <a:hlinkClick r:id="rId4"/>
              </a:rPr>
              <a:t> am USZ</a:t>
            </a:r>
            <a:endParaRPr lang="en-US" sz="923" dirty="0">
              <a:latin typeface="+mn-lt"/>
            </a:endParaRP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  <a:hlinkClick r:id="rId5"/>
              </a:rPr>
              <a:t>Information Security – Mobilgeräte</a:t>
            </a:r>
            <a:endParaRPr lang="de-CH" sz="923" dirty="0">
              <a:latin typeface="+mn-lt"/>
            </a:endParaRPr>
          </a:p>
          <a:p>
            <a:pPr marL="158265" indent="-158265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  <a:hlinkClick r:id="rId6"/>
              </a:rPr>
              <a:t>Merkblatt Cloudnutzung am USZ</a:t>
            </a:r>
            <a:endParaRPr lang="de-CH" sz="923" dirty="0">
              <a:latin typeface="+mn-lt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249238" y="4197350"/>
            <a:ext cx="200025" cy="1984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5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398963" y="5381399"/>
            <a:ext cx="4005262" cy="1050225"/>
            <a:chOff x="231775" y="4789490"/>
            <a:chExt cx="4005262" cy="1050225"/>
          </a:xfrm>
        </p:grpSpPr>
        <p:grpSp>
          <p:nvGrpSpPr>
            <p:cNvPr id="16406" name="Gruppieren 6"/>
            <p:cNvGrpSpPr>
              <a:grpSpLocks/>
            </p:cNvGrpSpPr>
            <p:nvPr/>
          </p:nvGrpSpPr>
          <p:grpSpPr bwMode="auto">
            <a:xfrm>
              <a:off x="231775" y="4789490"/>
              <a:ext cx="4005262" cy="1050225"/>
              <a:chOff x="200472" y="5045114"/>
              <a:chExt cx="4340029" cy="1137851"/>
            </a:xfrm>
          </p:grpSpPr>
          <p:graphicFrame>
            <p:nvGraphicFramePr>
              <p:cNvPr id="23" name="Diagramm 22"/>
              <p:cNvGraphicFramePr/>
              <p:nvPr/>
            </p:nvGraphicFramePr>
            <p:xfrm>
              <a:off x="200472" y="5045114"/>
              <a:ext cx="4340029" cy="7122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25" name="Textfeld 24"/>
              <p:cNvSpPr txBox="1"/>
              <p:nvPr/>
            </p:nvSpPr>
            <p:spPr>
              <a:xfrm>
                <a:off x="200472" y="5621299"/>
                <a:ext cx="935781" cy="5616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Antragsteller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(Projekt, BSV etc.)</a:t>
                </a:r>
                <a:r>
                  <a:rPr lang="de-CH" sz="923" baseline="30000" dirty="0">
                    <a:latin typeface="+mn-lt"/>
                  </a:rPr>
                  <a:t>1</a:t>
                </a:r>
                <a:r>
                  <a:rPr lang="de-CH" sz="923" dirty="0">
                    <a:latin typeface="+mn-lt"/>
                  </a:rPr>
                  <a:t>  </a:t>
                </a:r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991758" y="5621299"/>
                <a:ext cx="937501" cy="2539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Antragsteller   </a:t>
                </a:r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857011" y="5621299"/>
                <a:ext cx="1080277" cy="4076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Information Security Board  </a:t>
                </a:r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2791252" y="5621299"/>
                <a:ext cx="1080277" cy="4076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CISO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923" dirty="0">
                    <a:latin typeface="+mn-lt"/>
                  </a:rPr>
                  <a:t>  </a:t>
                </a:r>
              </a:p>
            </p:txBody>
          </p:sp>
        </p:grpSp>
        <p:sp>
          <p:nvSpPr>
            <p:cNvPr id="29" name="Textfeld 28"/>
            <p:cNvSpPr txBox="1"/>
            <p:nvPr/>
          </p:nvSpPr>
          <p:spPr>
            <a:xfrm>
              <a:off x="3327400" y="5321303"/>
              <a:ext cx="863600" cy="3763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923" dirty="0">
                  <a:latin typeface="+mn-lt"/>
                </a:rPr>
                <a:t>Antragsteller &amp; IT</a:t>
              </a:r>
            </a:p>
          </p:txBody>
        </p:sp>
      </p:grpSp>
      <p:sp>
        <p:nvSpPr>
          <p:cNvPr id="32" name="Ellipse 31"/>
          <p:cNvSpPr/>
          <p:nvPr/>
        </p:nvSpPr>
        <p:spPr>
          <a:xfrm>
            <a:off x="4584700" y="3331960"/>
            <a:ext cx="200025" cy="198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4</a:t>
            </a:r>
          </a:p>
        </p:txBody>
      </p:sp>
      <p:sp>
        <p:nvSpPr>
          <p:cNvPr id="30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33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49238" y="4871613"/>
            <a:ext cx="3810000" cy="15600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    </a:t>
            </a:r>
            <a:r>
              <a:rPr lang="de-CH" sz="923" b="1" u="sng" dirty="0">
                <a:latin typeface="+mn-lt"/>
              </a:rPr>
              <a:t>Anhang Sicherheitsbeurteilung</a:t>
            </a:r>
            <a:r>
              <a:rPr lang="de-CH" sz="923" b="1" dirty="0">
                <a:latin typeface="+mn-lt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b="1" dirty="0">
                <a:latin typeface="+mn-lt"/>
              </a:rPr>
              <a:t>Zonenübergänge &amp; Datenflusses </a:t>
            </a:r>
            <a:r>
              <a:rPr lang="de-CH" sz="923" dirty="0">
                <a:latin typeface="+mn-lt"/>
              </a:rPr>
              <a:t>(siehe nächste Seiten)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23" dirty="0">
                <a:latin typeface="+mn-lt"/>
              </a:rPr>
              <a:t>Bei </a:t>
            </a:r>
            <a:r>
              <a:rPr lang="de-CH" sz="923" u="sng" dirty="0">
                <a:latin typeface="+mn-lt"/>
              </a:rPr>
              <a:t>Datentransfer über Internet </a:t>
            </a:r>
            <a:r>
              <a:rPr lang="de-CH" sz="923" dirty="0">
                <a:latin typeface="+mn-lt"/>
              </a:rPr>
              <a:t>muss der Anhang ausgefüllt werden. Dies garantiert eine rasche und sichere Umsetzung. 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923" dirty="0">
                <a:latin typeface="+mn-lt"/>
              </a:rPr>
              <a:t>Richtung Kommunikationsaufbau &amp; Datenfluss anhand der Pfeil-richtung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beteiligte Systeme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Nutzung von Sicherheitskomponenten (WAF, Proxy, Firewall)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de-CH" sz="1000" dirty="0"/>
              <a:t>Nutzung von Authentisierungsmerkmalen (User, Zertifikate, Schlüsselmaterial)</a:t>
            </a:r>
          </a:p>
        </p:txBody>
      </p:sp>
      <p:sp>
        <p:nvSpPr>
          <p:cNvPr id="36" name="Ellipse 35"/>
          <p:cNvSpPr/>
          <p:nvPr/>
        </p:nvSpPr>
        <p:spPr>
          <a:xfrm>
            <a:off x="250826" y="485049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8" dirty="0"/>
              <a:t>6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443501" y="6423901"/>
            <a:ext cx="3910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1) Bei Bedarf Unterstützung durch ICT / FIN IT / ADI IT / DFL IT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693319"/>
              </p:ext>
            </p:extLst>
          </p:nvPr>
        </p:nvGraphicFramePr>
        <p:xfrm>
          <a:off x="5336174" y="5130632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2-Faktor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Proxy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Eingehend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Zertifikat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Firewall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IP/System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Ausgehend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P-Schlüssel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282"/>
              </p:ext>
            </p:extLst>
          </p:nvPr>
        </p:nvGraphicFramePr>
        <p:xfrm>
          <a:off x="2226950" y="5130632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Ext. </a:t>
                      </a:r>
                      <a:r>
                        <a:rPr lang="de-CH" sz="500" baseline="0" dirty="0"/>
                        <a:t>Support</a:t>
                      </a:r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Datenbank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WAF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Fileshare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Applikation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Website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 err="1"/>
                        <a:t>Auth</a:t>
                      </a:r>
                      <a:r>
                        <a:rPr lang="de-CH" sz="500" dirty="0"/>
                        <a:t>.-Service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17136"/>
              </p:ext>
            </p:extLst>
          </p:nvPr>
        </p:nvGraphicFramePr>
        <p:xfrm>
          <a:off x="393557" y="1549756"/>
          <a:ext cx="8051841" cy="3470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37">
                  <a:extLst>
                    <a:ext uri="{9D8B030D-6E8A-4147-A177-3AD203B41FA5}">
                      <a16:colId xmlns:a16="http://schemas.microsoft.com/office/drawing/2014/main" val="2832421118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1482823296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4120340694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2857599963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3572243147"/>
                    </a:ext>
                  </a:extLst>
                </a:gridCol>
              </a:tblGrid>
              <a:tr h="867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1" dirty="0">
                          <a:solidFill>
                            <a:schemeClr val="bg1"/>
                          </a:solidFill>
                        </a:rPr>
                        <a:t>Präsent.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586386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Applikation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93110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Plattform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093499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Client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866308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2755" y="345830"/>
            <a:ext cx="8082643" cy="812530"/>
          </a:xfrm>
        </p:spPr>
        <p:txBody>
          <a:bodyPr/>
          <a:lstStyle/>
          <a:p>
            <a:r>
              <a:rPr lang="de-CH" dirty="0"/>
              <a:t>Anhang zur Sicherheitsbeurteilung (1/2) 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Zonenübergänge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6819" y="1304273"/>
            <a:ext cx="8056908" cy="150876"/>
            <a:chOff x="611255" y="1179576"/>
            <a:chExt cx="10742544" cy="201168"/>
          </a:xfrm>
        </p:grpSpPr>
        <p:sp>
          <p:nvSpPr>
            <p:cNvPr id="6" name="Rectangle 5"/>
            <p:cNvSpPr/>
            <p:nvPr/>
          </p:nvSpPr>
          <p:spPr>
            <a:xfrm>
              <a:off x="611255" y="1179576"/>
              <a:ext cx="2520000" cy="201168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EXTERNAL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2103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DMZ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2951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RESEARCH-MED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33799" y="1179576"/>
              <a:ext cx="2520000" cy="201168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INTERNAL</a:t>
              </a: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834969" y="1664610"/>
            <a:ext cx="1028700" cy="18516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014270" y="5214892"/>
            <a:ext cx="135000" cy="0"/>
          </a:xfrm>
          <a:prstGeom prst="line">
            <a:avLst/>
          </a:prstGeom>
          <a:ln w="12700">
            <a:solidFill>
              <a:srgbClr val="B60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34969" y="1877499"/>
            <a:ext cx="1028700" cy="18516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34969" y="2090399"/>
            <a:ext cx="1028700" cy="18516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863795" y="1771054"/>
            <a:ext cx="1005182" cy="31934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  <a:p>
            <a:pPr algn="ctr"/>
            <a:r>
              <a:rPr lang="de-CH" sz="750" dirty="0"/>
              <a:t>name.usz.ch</a:t>
            </a:r>
          </a:p>
        </p:txBody>
      </p:sp>
      <p:cxnSp>
        <p:nvCxnSpPr>
          <p:cNvPr id="25" name="Elbow Connector 24"/>
          <p:cNvCxnSpPr>
            <a:stCxn id="13" idx="3"/>
            <a:endCxn id="20" idx="1"/>
          </p:cNvCxnSpPr>
          <p:nvPr/>
        </p:nvCxnSpPr>
        <p:spPr>
          <a:xfrm>
            <a:off x="1863669" y="1757193"/>
            <a:ext cx="1000125" cy="173534"/>
          </a:xfrm>
          <a:prstGeom prst="bentConnector3">
            <a:avLst/>
          </a:prstGeom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24367" y="5354027"/>
            <a:ext cx="135000" cy="0"/>
          </a:xfrm>
          <a:prstGeom prst="line">
            <a:avLst/>
          </a:prstGeom>
          <a:ln w="12700">
            <a:solidFill>
              <a:srgbClr val="2168B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77" y="5294004"/>
            <a:ext cx="137475" cy="13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60" y="5156333"/>
            <a:ext cx="108000" cy="988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670" y="5309640"/>
            <a:ext cx="108000" cy="1021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129" y="5294004"/>
            <a:ext cx="109120" cy="135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7" y="5141071"/>
            <a:ext cx="135000" cy="134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313" y="5157155"/>
            <a:ext cx="108000" cy="1063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804" y="5148495"/>
            <a:ext cx="108000" cy="1116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138" y="5299913"/>
            <a:ext cx="135000" cy="1215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1779" y="5150595"/>
            <a:ext cx="135000" cy="1197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473" y="5297126"/>
            <a:ext cx="135000" cy="1318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688" y="5162504"/>
            <a:ext cx="81000" cy="89795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6215689" y="5319737"/>
            <a:ext cx="144181" cy="814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75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2170" y="5164912"/>
            <a:ext cx="94865" cy="135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6390" y="5314403"/>
            <a:ext cx="108000" cy="106286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7024367" y="1793452"/>
            <a:ext cx="1005182" cy="2969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  <a:p>
            <a:pPr algn="ctr"/>
            <a:r>
              <a:rPr lang="de-CH" sz="750" dirty="0"/>
              <a:t>name.usz.ch</a:t>
            </a:r>
          </a:p>
        </p:txBody>
      </p:sp>
      <p:cxnSp>
        <p:nvCxnSpPr>
          <p:cNvPr id="35" name="Straight Arrow Connector 34"/>
          <p:cNvCxnSpPr>
            <a:stCxn id="20" idx="3"/>
            <a:endCxn id="42" idx="1"/>
          </p:cNvCxnSpPr>
          <p:nvPr/>
        </p:nvCxnSpPr>
        <p:spPr>
          <a:xfrm>
            <a:off x="3868977" y="1930726"/>
            <a:ext cx="3155390" cy="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7024367" y="3543761"/>
            <a:ext cx="1005182" cy="3193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  <a:p>
            <a:pPr algn="ctr"/>
            <a:r>
              <a:rPr lang="de-CH" sz="750" dirty="0"/>
              <a:t>name.usz.ch</a:t>
            </a:r>
          </a:p>
        </p:txBody>
      </p:sp>
      <p:cxnSp>
        <p:nvCxnSpPr>
          <p:cNvPr id="57" name="Straight Arrow Connector 56"/>
          <p:cNvCxnSpPr>
            <a:stCxn id="42" idx="2"/>
            <a:endCxn id="54" idx="0"/>
          </p:cNvCxnSpPr>
          <p:nvPr/>
        </p:nvCxnSpPr>
        <p:spPr>
          <a:xfrm>
            <a:off x="7526958" y="2090399"/>
            <a:ext cx="0" cy="145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226" y="1956301"/>
            <a:ext cx="135000" cy="1197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450" y="1948735"/>
            <a:ext cx="137475" cy="135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404225" y="6400721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457200" fontAlgn="base">
              <a:spcBef>
                <a:spcPct val="0"/>
              </a:spcBef>
              <a:spcAft>
                <a:spcPct val="0"/>
              </a:spcAft>
            </a:pPr>
            <a:fld id="{E8B4AC24-8EFE-4548-B66C-1337A77FF3B4}" type="slidenum">
              <a:rPr lang="en-US">
                <a:latin typeface="Arial" panose="020B0604020202020204" pitchFamily="34" charset="0"/>
              </a:rPr>
              <a:pPr algn="l" defTabSz="4572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46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</p:spTree>
    <p:extLst>
      <p:ext uri="{BB962C8B-B14F-4D97-AF65-F5344CB8AC3E}">
        <p14:creationId xmlns:p14="http://schemas.microsoft.com/office/powerpoint/2010/main" val="342335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04225" y="6400721"/>
            <a:ext cx="438150" cy="2462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457200" fontAlgn="base">
              <a:spcBef>
                <a:spcPct val="0"/>
              </a:spcBef>
              <a:spcAft>
                <a:spcPct val="0"/>
              </a:spcAft>
            </a:pPr>
            <a:fld id="{E8B4AC24-8EFE-4548-B66C-1337A77FF3B4}" type="slidenum">
              <a:rPr lang="en-US">
                <a:latin typeface="Arial" panose="020B0604020202020204" pitchFamily="34" charset="0"/>
              </a:rPr>
              <a:pPr algn="l" defTabSz="4572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74263"/>
              </p:ext>
            </p:extLst>
          </p:nvPr>
        </p:nvGraphicFramePr>
        <p:xfrm>
          <a:off x="5350171" y="5128924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2-Faktor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Proxy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Eingehend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Zertifikat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Firewall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IP/System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Ausgehend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P-Schlüssel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19426"/>
              </p:ext>
            </p:extLst>
          </p:nvPr>
        </p:nvGraphicFramePr>
        <p:xfrm>
          <a:off x="2240947" y="5128924"/>
          <a:ext cx="3109224" cy="307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224">
                  <a:extLst>
                    <a:ext uri="{9D8B030D-6E8A-4147-A177-3AD203B41FA5}">
                      <a16:colId xmlns:a16="http://schemas.microsoft.com/office/drawing/2014/main" val="36302889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078757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3594909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45319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07526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5197796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172862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36657203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Ext. </a:t>
                      </a:r>
                      <a:r>
                        <a:rPr lang="de-CH" sz="500" baseline="0" dirty="0"/>
                        <a:t>Support</a:t>
                      </a:r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Datenbank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WAF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23021"/>
                  </a:ext>
                </a:extLst>
              </a:tr>
              <a:tr h="153749"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Fileshare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Applikation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/>
                        <a:t>Website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5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500" dirty="0" err="1"/>
                        <a:t>Auth</a:t>
                      </a:r>
                      <a:r>
                        <a:rPr lang="de-CH" sz="500" dirty="0"/>
                        <a:t>.-Service</a:t>
                      </a:r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317532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02643"/>
              </p:ext>
            </p:extLst>
          </p:nvPr>
        </p:nvGraphicFramePr>
        <p:xfrm>
          <a:off x="407554" y="1548048"/>
          <a:ext cx="8051841" cy="3470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37">
                  <a:extLst>
                    <a:ext uri="{9D8B030D-6E8A-4147-A177-3AD203B41FA5}">
                      <a16:colId xmlns:a16="http://schemas.microsoft.com/office/drawing/2014/main" val="2832421118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1482823296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4120340694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2857599963"/>
                    </a:ext>
                  </a:extLst>
                </a:gridCol>
                <a:gridCol w="1948026">
                  <a:extLst>
                    <a:ext uri="{9D8B030D-6E8A-4147-A177-3AD203B41FA5}">
                      <a16:colId xmlns:a16="http://schemas.microsoft.com/office/drawing/2014/main" val="3572243147"/>
                    </a:ext>
                  </a:extLst>
                </a:gridCol>
              </a:tblGrid>
              <a:tr h="867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800" b="1" dirty="0">
                          <a:solidFill>
                            <a:schemeClr val="bg1"/>
                          </a:solidFill>
                        </a:rPr>
                        <a:t>Präsent.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586386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Applikation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93110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Plattform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093499"/>
                  </a:ext>
                </a:extLst>
              </a:tr>
              <a:tr h="867537">
                <a:tc>
                  <a:txBody>
                    <a:bodyPr/>
                    <a:lstStyle/>
                    <a:p>
                      <a:pPr algn="ctr"/>
                      <a:r>
                        <a:rPr lang="de-CH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Client Layer</a:t>
                      </a:r>
                    </a:p>
                  </a:txBody>
                  <a:tcPr marL="68580" marR="68580" marT="34290" marB="3429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CH" sz="1400" dirty="0"/>
                    </a:p>
                  </a:txBody>
                  <a:tcPr marL="68580" marR="68580" marT="34290" marB="3429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866308"/>
                  </a:ext>
                </a:extLst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10816" y="1302565"/>
            <a:ext cx="8056908" cy="150876"/>
            <a:chOff x="611255" y="1179576"/>
            <a:chExt cx="10742544" cy="201168"/>
          </a:xfrm>
        </p:grpSpPr>
        <p:sp>
          <p:nvSpPr>
            <p:cNvPr id="45" name="Rectangle 44"/>
            <p:cNvSpPr/>
            <p:nvPr/>
          </p:nvSpPr>
          <p:spPr>
            <a:xfrm>
              <a:off x="611255" y="1179576"/>
              <a:ext cx="2520000" cy="201168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EXTERNAL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52103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DMZ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2951" y="1179576"/>
              <a:ext cx="2520000" cy="2011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RESEARCH-MED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833799" y="1179576"/>
              <a:ext cx="2520000" cy="201168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5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INTERNAL</a:t>
              </a: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028267" y="5213184"/>
            <a:ext cx="135000" cy="0"/>
          </a:xfrm>
          <a:prstGeom prst="line">
            <a:avLst/>
          </a:prstGeom>
          <a:ln w="12700">
            <a:solidFill>
              <a:srgbClr val="B60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848966" y="1875791"/>
            <a:ext cx="1028700" cy="18516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848966" y="2088691"/>
            <a:ext cx="1028700" cy="18516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877792" y="1769346"/>
            <a:ext cx="1005182" cy="31934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</p:txBody>
      </p:sp>
      <p:cxnSp>
        <p:nvCxnSpPr>
          <p:cNvPr id="54" name="Elbow Connector 53"/>
          <p:cNvCxnSpPr>
            <a:stCxn id="51" idx="3"/>
            <a:endCxn id="53" idx="1"/>
          </p:cNvCxnSpPr>
          <p:nvPr/>
        </p:nvCxnSpPr>
        <p:spPr>
          <a:xfrm flipV="1">
            <a:off x="1877666" y="1929018"/>
            <a:ext cx="1000125" cy="39356"/>
          </a:xfrm>
          <a:prstGeom prst="bentConnector3">
            <a:avLst/>
          </a:prstGeom>
          <a:ln w="12700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8364" y="5352319"/>
            <a:ext cx="135000" cy="0"/>
          </a:xfrm>
          <a:prstGeom prst="line">
            <a:avLst/>
          </a:prstGeom>
          <a:ln w="12700">
            <a:solidFill>
              <a:srgbClr val="2168B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74" y="5292296"/>
            <a:ext cx="137475" cy="135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57" y="5154625"/>
            <a:ext cx="108000" cy="98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667" y="5307932"/>
            <a:ext cx="108000" cy="10211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126" y="5292296"/>
            <a:ext cx="109120" cy="135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364" y="5139363"/>
            <a:ext cx="135000" cy="13428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10" y="5155447"/>
            <a:ext cx="108000" cy="10631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801" y="5146787"/>
            <a:ext cx="108000" cy="1116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135" y="5298205"/>
            <a:ext cx="135000" cy="1215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5776" y="5148887"/>
            <a:ext cx="135000" cy="1197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470" y="5295418"/>
            <a:ext cx="135000" cy="1318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0685" y="5160796"/>
            <a:ext cx="81000" cy="89795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>
          <a:xfrm>
            <a:off x="6229686" y="5318029"/>
            <a:ext cx="144181" cy="8142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75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6167" y="5163204"/>
            <a:ext cx="94865" cy="135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0387" y="5312695"/>
            <a:ext cx="108000" cy="106286"/>
          </a:xfrm>
          <a:prstGeom prst="rect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7038364" y="1791744"/>
            <a:ext cx="1005182" cy="2969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  <a:p>
            <a:pPr algn="ctr"/>
            <a:r>
              <a:rPr lang="de-CH" sz="750" dirty="0"/>
              <a:t>name.usz.ch</a:t>
            </a:r>
          </a:p>
        </p:txBody>
      </p:sp>
      <p:cxnSp>
        <p:nvCxnSpPr>
          <p:cNvPr id="71" name="Straight Arrow Connector 70"/>
          <p:cNvCxnSpPr>
            <a:stCxn id="53" idx="3"/>
            <a:endCxn id="70" idx="1"/>
          </p:cNvCxnSpPr>
          <p:nvPr/>
        </p:nvCxnSpPr>
        <p:spPr>
          <a:xfrm>
            <a:off x="3882974" y="1929018"/>
            <a:ext cx="3155390" cy="11199"/>
          </a:xfrm>
          <a:prstGeom prst="straightConnector1">
            <a:avLst/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7038364" y="3542053"/>
            <a:ext cx="1005182" cy="3193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750" dirty="0"/>
              <a:t>www.xxx.yyy.zzz</a:t>
            </a:r>
          </a:p>
          <a:p>
            <a:pPr algn="ctr"/>
            <a:r>
              <a:rPr lang="de-CH" sz="750" dirty="0"/>
              <a:t>name.usz.ch</a:t>
            </a:r>
          </a:p>
        </p:txBody>
      </p:sp>
      <p:cxnSp>
        <p:nvCxnSpPr>
          <p:cNvPr id="73" name="Straight Arrow Connector 72"/>
          <p:cNvCxnSpPr>
            <a:stCxn id="70" idx="2"/>
            <a:endCxn id="72" idx="0"/>
          </p:cNvCxnSpPr>
          <p:nvPr/>
        </p:nvCxnSpPr>
        <p:spPr>
          <a:xfrm>
            <a:off x="7540955" y="2088691"/>
            <a:ext cx="0" cy="1453363"/>
          </a:xfrm>
          <a:prstGeom prst="straightConnector1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47" y="1947027"/>
            <a:ext cx="137475" cy="135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47" y="3755163"/>
            <a:ext cx="108000" cy="988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059" y="1967907"/>
            <a:ext cx="81000" cy="8979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600" y="1932972"/>
            <a:ext cx="135000" cy="134282"/>
          </a:xfrm>
          <a:prstGeom prst="rect">
            <a:avLst/>
          </a:prstGeom>
        </p:spPr>
      </p:pic>
      <p:sp>
        <p:nvSpPr>
          <p:cNvPr id="78" name="Title 4"/>
          <p:cNvSpPr>
            <a:spLocks noGrp="1"/>
          </p:cNvSpPr>
          <p:nvPr>
            <p:ph type="title"/>
          </p:nvPr>
        </p:nvSpPr>
        <p:spPr>
          <a:xfrm>
            <a:off x="362755" y="345830"/>
            <a:ext cx="8082643" cy="812530"/>
          </a:xfrm>
        </p:spPr>
        <p:txBody>
          <a:bodyPr/>
          <a:lstStyle/>
          <a:p>
            <a:r>
              <a:rPr lang="de-CH" dirty="0"/>
              <a:t>Anhang zur Sicherheitsbeurteilung (2/2) 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Datenfluss</a:t>
            </a:r>
          </a:p>
        </p:txBody>
      </p:sp>
      <p:sp>
        <p:nvSpPr>
          <p:cNvPr id="79" name="Datumsplatzhalter 4"/>
          <p:cNvSpPr>
            <a:spLocks noGrp="1"/>
          </p:cNvSpPr>
          <p:nvPr>
            <p:ph type="dt" sz="quarter" idx="4294967295"/>
          </p:nvPr>
        </p:nvSpPr>
        <p:spPr bwMode="auto">
          <a:xfrm>
            <a:off x="7267075" y="6416903"/>
            <a:ext cx="125621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800">
                <a:solidFill>
                  <a:srgbClr val="1567AF"/>
                </a:solidFill>
              </a:rPr>
              <a:t>10.03.2020 (V 2.1)</a:t>
            </a:r>
            <a:endParaRPr lang="de-CH" altLang="de-DE" sz="800" dirty="0">
              <a:solidFill>
                <a:srgbClr val="1567AF"/>
              </a:solidFill>
            </a:endParaRPr>
          </a:p>
        </p:txBody>
      </p:sp>
      <p:sp>
        <p:nvSpPr>
          <p:cNvPr id="80" name="Fußzeilenplatzhalt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5716571" y="6423901"/>
            <a:ext cx="162097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de-DE" sz="800" dirty="0">
                <a:solidFill>
                  <a:srgbClr val="1567AF"/>
                </a:solidFill>
              </a:rPr>
              <a:t>Erik Dinkel (CISO)</a:t>
            </a:r>
          </a:p>
        </p:txBody>
      </p:sp>
    </p:spTree>
    <p:extLst>
      <p:ext uri="{BB962C8B-B14F-4D97-AF65-F5344CB8AC3E}">
        <p14:creationId xmlns:p14="http://schemas.microsoft.com/office/powerpoint/2010/main" val="202499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irz Brand">
      <a:dk1>
        <a:sysClr val="windowText" lastClr="000000"/>
      </a:dk1>
      <a:lt1>
        <a:sysClr val="window" lastClr="FFFFFF"/>
      </a:lt1>
      <a:dk2>
        <a:srgbClr val="1567AF"/>
      </a:dk2>
      <a:lt2>
        <a:srgbClr val="E7E6E6"/>
      </a:lt2>
      <a:accent1>
        <a:srgbClr val="1567AF"/>
      </a:accent1>
      <a:accent2>
        <a:srgbClr val="16AFA5"/>
      </a:accent2>
      <a:accent3>
        <a:srgbClr val="AF0060"/>
      </a:accent3>
      <a:accent4>
        <a:srgbClr val="EE7F00"/>
      </a:accent4>
      <a:accent5>
        <a:srgbClr val="56A5EA"/>
      </a:accent5>
      <a:accent6>
        <a:srgbClr val="4ED7FE"/>
      </a:accent6>
      <a:hlink>
        <a:srgbClr val="0563C1"/>
      </a:hlink>
      <a:folHlink>
        <a:srgbClr val="954F72"/>
      </a:folHlink>
    </a:clrScheme>
    <a:fontScheme name="5 Tùy chỉn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895</Words>
  <Application>Microsoft Macintosh PowerPoint</Application>
  <PresentationFormat>On-screen Show (4:3)</PresentationFormat>
  <Paragraphs>212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Office Theme</vt:lpstr>
      <vt:lpstr>Sicherheits-Beurteilung  Informationssicherheit &amp; Datenschutz (1/2) Geräte-Name…..    </vt:lpstr>
      <vt:lpstr>Sicherheits-Beurteilung  Informationssicherheit &amp; Datenschutz (2/2) Geräte-Name…..    </vt:lpstr>
      <vt:lpstr>Erklärung &amp; Prozess </vt:lpstr>
      <vt:lpstr>Anhang zur Sicherheitsbeurteilung (1/2)  Zonenübergänge</vt:lpstr>
      <vt:lpstr>Anhang zur Sicherheitsbeurteilung (2/2)  Datenfluss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(Arial 50 pt)</dc:title>
  <dc:creator>Le Cong</dc:creator>
  <cp:lastModifiedBy>Nicola.Colic</cp:lastModifiedBy>
  <cp:revision>88</cp:revision>
  <dcterms:created xsi:type="dcterms:W3CDTF">2019-03-12T10:35:45Z</dcterms:created>
  <dcterms:modified xsi:type="dcterms:W3CDTF">2020-10-07T16:50:45Z</dcterms:modified>
</cp:coreProperties>
</file>